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97" r:id="rId2"/>
    <p:sldId id="323" r:id="rId3"/>
    <p:sldId id="299" r:id="rId4"/>
    <p:sldId id="324" r:id="rId5"/>
    <p:sldId id="311" r:id="rId6"/>
    <p:sldId id="312" r:id="rId7"/>
    <p:sldId id="317" r:id="rId8"/>
    <p:sldId id="318" r:id="rId9"/>
    <p:sldId id="313" r:id="rId10"/>
    <p:sldId id="329" r:id="rId11"/>
    <p:sldId id="319" r:id="rId12"/>
    <p:sldId id="330" r:id="rId13"/>
    <p:sldId id="325" r:id="rId14"/>
    <p:sldId id="315" r:id="rId15"/>
    <p:sldId id="331" r:id="rId16"/>
    <p:sldId id="310" r:id="rId17"/>
    <p:sldId id="300" r:id="rId18"/>
    <p:sldId id="302" r:id="rId19"/>
    <p:sldId id="303" r:id="rId20"/>
    <p:sldId id="304" r:id="rId21"/>
    <p:sldId id="301" r:id="rId22"/>
    <p:sldId id="305" r:id="rId23"/>
    <p:sldId id="332" r:id="rId24"/>
    <p:sldId id="308" r:id="rId25"/>
    <p:sldId id="309" r:id="rId26"/>
    <p:sldId id="333" r:id="rId27"/>
    <p:sldId id="320" r:id="rId28"/>
    <p:sldId id="328" r:id="rId29"/>
    <p:sldId id="321" r:id="rId30"/>
    <p:sldId id="338" r:id="rId31"/>
    <p:sldId id="322" r:id="rId32"/>
    <p:sldId id="334" r:id="rId33"/>
    <p:sldId id="335" r:id="rId34"/>
    <p:sldId id="336" r:id="rId35"/>
    <p:sldId id="337" r:id="rId36"/>
    <p:sldId id="339" r:id="rId37"/>
  </p:sldIdLst>
  <p:sldSz cx="12192000" cy="6858000"/>
  <p:notesSz cx="6858000" cy="9144000"/>
  <p:defaultTextStyle>
    <a:defPPr>
      <a:defRPr lang="en-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408"/>
    <p:restoredTop sz="61868"/>
  </p:normalViewPr>
  <p:slideViewPr>
    <p:cSldViewPr snapToGrid="0">
      <p:cViewPr varScale="1">
        <p:scale>
          <a:sx n="67" d="100"/>
          <a:sy n="67" d="100"/>
        </p:scale>
        <p:origin x="26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R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AFB835-428A-B84A-884B-39C7AE7D9895}" type="datetimeFigureOut">
              <a:rPr lang="en-RO" smtClean="0"/>
              <a:t>12/5/23</a:t>
            </a:fld>
            <a:endParaRPr lang="en-R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R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R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B4C4C9-DAEA-3C44-91DF-D9D988D64479}" type="slidenum">
              <a:rPr lang="en-RO" smtClean="0"/>
              <a:t>‹#›</a:t>
            </a:fld>
            <a:endParaRPr lang="en-RO"/>
          </a:p>
        </p:txBody>
      </p:sp>
    </p:spTree>
    <p:extLst>
      <p:ext uri="{BB962C8B-B14F-4D97-AF65-F5344CB8AC3E}">
        <p14:creationId xmlns:p14="http://schemas.microsoft.com/office/powerpoint/2010/main" val="42694485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kapeli.com/cheat_sheets/Dockerfile.docset/Contents/Resources/Documents/index"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3</a:t>
            </a:fld>
            <a:endParaRPr lang="en-RO"/>
          </a:p>
        </p:txBody>
      </p:sp>
    </p:spTree>
    <p:extLst>
      <p:ext uri="{BB962C8B-B14F-4D97-AF65-F5344CB8AC3E}">
        <p14:creationId xmlns:p14="http://schemas.microsoft.com/office/powerpoint/2010/main" val="22243914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Arial" panose="020B0604020202020204" pitchFamily="34" charset="0"/>
              </a:rPr>
              <a:t>Compose is a tool for defining and running </a:t>
            </a:r>
            <a:r>
              <a:rPr lang="en-US" sz="1200" b="1" i="0" u="none" strike="noStrike" dirty="0">
                <a:solidFill>
                  <a:srgbClr val="000000"/>
                </a:solidFill>
                <a:effectLst/>
                <a:latin typeface="Arial" panose="020B0604020202020204" pitchFamily="34" charset="0"/>
              </a:rPr>
              <a:t>multi-container</a:t>
            </a:r>
            <a:r>
              <a:rPr lang="en-US" sz="1200" b="0" i="0" u="none" strike="noStrike" dirty="0">
                <a:solidFill>
                  <a:srgbClr val="000000"/>
                </a:solidFill>
                <a:effectLst/>
                <a:latin typeface="Arial" panose="020B0604020202020204" pitchFamily="34" charset="0"/>
              </a:rPr>
              <a:t> Docker applications.</a:t>
            </a:r>
            <a:r>
              <a:rPr lang="en-US" sz="1200" b="0" i="0" dirty="0">
                <a:solidFill>
                  <a:srgbClr val="000000"/>
                </a:solidFill>
                <a:effectLst/>
                <a:latin typeface="Arial" panose="020B0604020202020204" pitchFamily="34" charset="0"/>
              </a:rPr>
              <a:t>​</a:t>
            </a:r>
            <a:br>
              <a:rPr lang="en-US" sz="1200" b="0" i="0" dirty="0">
                <a:solidFill>
                  <a:srgbClr val="000000"/>
                </a:solidFill>
                <a:effectLst/>
                <a:latin typeface="Arial" panose="020B0604020202020204" pitchFamily="34" charset="0"/>
              </a:rPr>
            </a:br>
            <a:r>
              <a:rPr lang="en-US" sz="1200" b="1" i="0" u="none" strike="noStrike" dirty="0">
                <a:solidFill>
                  <a:srgbClr val="000000"/>
                </a:solidFill>
                <a:effectLst/>
                <a:latin typeface="Arial" panose="020B0604020202020204" pitchFamily="34" charset="0"/>
              </a:rPr>
              <a:t>Multi-container</a:t>
            </a:r>
            <a:r>
              <a:rPr lang="en-US" sz="1200" b="0" i="0" u="none" strike="noStrike" dirty="0">
                <a:solidFill>
                  <a:srgbClr val="000000"/>
                </a:solidFill>
                <a:effectLst/>
                <a:latin typeface="Arial" panose="020B0604020202020204" pitchFamily="34" charset="0"/>
              </a:rPr>
              <a:t> is single env/network with multiple containers in it (e.g. </a:t>
            </a:r>
            <a:r>
              <a:rPr lang="en-US" sz="1200" b="1" i="0" u="none" strike="noStrike" dirty="0">
                <a:solidFill>
                  <a:srgbClr val="000000"/>
                </a:solidFill>
                <a:effectLst/>
                <a:latin typeface="Arial" panose="020B0604020202020204" pitchFamily="34" charset="0"/>
              </a:rPr>
              <a:t>Web and DB </a:t>
            </a:r>
            <a:r>
              <a:rPr lang="en-US" sz="1200" b="0" i="0" u="none" strike="noStrike" dirty="0">
                <a:solidFill>
                  <a:srgbClr val="000000"/>
                </a:solidFill>
                <a:effectLst/>
                <a:latin typeface="Arial" panose="020B0604020202020204" pitchFamily="34" charset="0"/>
              </a:rPr>
              <a:t>app)</a:t>
            </a:r>
            <a:r>
              <a:rPr lang="en-US" sz="1200" b="0" i="0" dirty="0">
                <a:solidFill>
                  <a:srgbClr val="000000"/>
                </a:solidFill>
                <a:effectLst/>
                <a:latin typeface="Arial" panose="020B0604020202020204" pitchFamily="34" charset="0"/>
              </a:rPr>
              <a:t>​</a:t>
            </a:r>
            <a:br>
              <a:rPr lang="en-US" sz="1200" b="0" i="0" dirty="0">
                <a:solidFill>
                  <a:srgbClr val="000000"/>
                </a:solidFill>
                <a:effectLst/>
                <a:latin typeface="Arial" panose="020B0604020202020204" pitchFamily="34" charset="0"/>
              </a:rPr>
            </a:br>
            <a:r>
              <a:rPr lang="en-US" sz="1200" b="0" i="0" dirty="0">
                <a:solidFill>
                  <a:srgbClr val="000000"/>
                </a:solidFill>
                <a:effectLst/>
                <a:latin typeface="Arial" panose="020B0604020202020204" pitchFamily="34" charset="0"/>
              </a:rPr>
              <a:t>​</a:t>
            </a:r>
            <a:br>
              <a:rPr lang="en-US" sz="1200" b="0" i="0" dirty="0">
                <a:solidFill>
                  <a:srgbClr val="000000"/>
                </a:solidFill>
                <a:effectLst/>
                <a:latin typeface="Arial" panose="020B0604020202020204" pitchFamily="34" charset="0"/>
              </a:rPr>
            </a:br>
            <a:r>
              <a:rPr lang="en-US" sz="1200" b="0" i="0" u="none" strike="noStrike" dirty="0">
                <a:solidFill>
                  <a:srgbClr val="000000"/>
                </a:solidFill>
                <a:effectLst/>
                <a:latin typeface="Arial" panose="020B0604020202020204" pitchFamily="34" charset="0"/>
              </a:rPr>
              <a:t>With Compose, we use a </a:t>
            </a:r>
            <a:r>
              <a:rPr lang="en-US" sz="1200" b="1" i="0" u="none" strike="noStrike" dirty="0">
                <a:solidFill>
                  <a:srgbClr val="000000"/>
                </a:solidFill>
                <a:effectLst/>
                <a:latin typeface="Arial" panose="020B0604020202020204" pitchFamily="34" charset="0"/>
              </a:rPr>
              <a:t>YAML file </a:t>
            </a:r>
            <a:r>
              <a:rPr lang="en-US" sz="1200" b="0" i="0" u="none" strike="noStrike" dirty="0">
                <a:solidFill>
                  <a:srgbClr val="000000"/>
                </a:solidFill>
                <a:effectLst/>
                <a:latin typeface="Arial" panose="020B0604020202020204" pitchFamily="34" charset="0"/>
              </a:rPr>
              <a:t>to configure our application’s services. </a:t>
            </a:r>
            <a:r>
              <a:rPr lang="en-US" sz="1200" b="0" i="0" dirty="0">
                <a:solidFill>
                  <a:srgbClr val="000000"/>
                </a:solidFill>
                <a:effectLst/>
                <a:latin typeface="Arial" panose="020B0604020202020204" pitchFamily="34" charset="0"/>
              </a:rPr>
              <a:t>​</a:t>
            </a:r>
            <a:br>
              <a:rPr lang="en-US" sz="1200" b="0" i="0" dirty="0">
                <a:solidFill>
                  <a:srgbClr val="000000"/>
                </a:solidFill>
                <a:effectLst/>
                <a:latin typeface="Arial" panose="020B0604020202020204" pitchFamily="34" charset="0"/>
              </a:rPr>
            </a:br>
            <a:r>
              <a:rPr lang="en-US" sz="1200" b="0" i="0" u="none" strike="noStrike" dirty="0">
                <a:solidFill>
                  <a:srgbClr val="000000"/>
                </a:solidFill>
                <a:effectLst/>
                <a:latin typeface="Arial" panose="020B0604020202020204" pitchFamily="34" charset="0"/>
              </a:rPr>
              <a:t>Then, with a single command, we can create and start all the services from our configuration. </a:t>
            </a:r>
            <a:r>
              <a:rPr lang="en-US" sz="1200"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18</a:t>
            </a:fld>
            <a:endParaRPr lang="en-RO"/>
          </a:p>
        </p:txBody>
      </p:sp>
    </p:spTree>
    <p:extLst>
      <p:ext uri="{BB962C8B-B14F-4D97-AF65-F5344CB8AC3E}">
        <p14:creationId xmlns:p14="http://schemas.microsoft.com/office/powerpoint/2010/main" val="34586600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200" b="1" i="0" u="none" strike="noStrike" dirty="0">
                <a:solidFill>
                  <a:srgbClr val="000000"/>
                </a:solidFill>
                <a:effectLst/>
                <a:latin typeface="Arial" panose="020B0604020202020204" pitchFamily="34" charset="0"/>
              </a:rPr>
              <a:t>MULTIPLE ISOLATED ENVIRONMENTS ON A SINGLE HOST</a:t>
            </a:r>
            <a:r>
              <a:rPr lang="en-US" sz="1200"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200" b="0" i="0" u="none" strike="noStrike" dirty="0">
                <a:solidFill>
                  <a:srgbClr val="000000"/>
                </a:solidFill>
                <a:effectLst/>
                <a:latin typeface="Arial" panose="020B0604020202020204" pitchFamily="34" charset="0"/>
              </a:rPr>
              <a:t>Running multiple DEV, STAGE, PRODUCTION env side by side with different project names. </a:t>
            </a:r>
            <a:r>
              <a:rPr lang="en-US" sz="1200" b="0" i="0" dirty="0">
                <a:solidFill>
                  <a:srgbClr val="000000"/>
                </a:solidFill>
                <a:effectLst/>
                <a:latin typeface="Arial" panose="020B0604020202020204" pitchFamily="34" charset="0"/>
              </a:rPr>
              <a:t>​</a:t>
            </a:r>
            <a:endParaRPr lang="en-US"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200" b="0" i="0" u="none" strike="noStrike" dirty="0">
                <a:solidFill>
                  <a:srgbClr val="000000"/>
                </a:solidFill>
                <a:effectLst/>
                <a:latin typeface="Arial" panose="020B0604020202020204" pitchFamily="34" charset="0"/>
              </a:rPr>
              <a:t>CI testing with project commit ID as a name of a single build for easier referencing</a:t>
            </a:r>
            <a:r>
              <a:rPr lang="en-US" sz="1200" b="0" i="0" dirty="0">
                <a:solidFill>
                  <a:srgbClr val="000000"/>
                </a:solidFill>
                <a:effectLst/>
                <a:latin typeface="Arial" panose="020B0604020202020204" pitchFamily="34" charset="0"/>
              </a:rPr>
              <a:t>​</a:t>
            </a:r>
            <a:endParaRPr lang="en-US"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200" b="0" i="0" u="none" strike="noStrike" dirty="0">
                <a:solidFill>
                  <a:srgbClr val="000000"/>
                </a:solidFill>
                <a:effectLst/>
                <a:latin typeface="Arial" panose="020B0604020202020204" pitchFamily="34" charset="0"/>
              </a:rPr>
              <a:t>Project name is the name of docker-</a:t>
            </a:r>
            <a:r>
              <a:rPr lang="en-US" sz="1200" b="0" i="0" u="none" strike="noStrike" dirty="0" err="1">
                <a:solidFill>
                  <a:srgbClr val="000000"/>
                </a:solidFill>
                <a:effectLst/>
                <a:latin typeface="Arial" panose="020B0604020202020204" pitchFamily="34" charset="0"/>
              </a:rPr>
              <a:t>compose.yml</a:t>
            </a:r>
            <a:r>
              <a:rPr lang="en-US" sz="1200" b="0" i="0" u="none" strike="noStrike" dirty="0">
                <a:solidFill>
                  <a:srgbClr val="000000"/>
                </a:solidFill>
                <a:effectLst/>
                <a:latin typeface="Arial" panose="020B0604020202020204" pitchFamily="34" charset="0"/>
              </a:rPr>
              <a:t> directory or we can use “-p” for custom name.</a:t>
            </a:r>
            <a:endParaRPr lang="en-US" b="0" i="0" dirty="0">
              <a:solidFill>
                <a:srgbClr val="000000"/>
              </a:solidFill>
              <a:effectLst/>
              <a:latin typeface="Arial" panose="020B0604020202020204" pitchFamily="34" charset="0"/>
            </a:endParaRPr>
          </a:p>
          <a:p>
            <a:endParaRPr lang="en-MD" dirty="0"/>
          </a:p>
          <a:p>
            <a:pPr algn="l" rtl="0" fontAlgn="base"/>
            <a:r>
              <a:rPr lang="en-US" sz="1200" b="1" i="0" u="none" strike="noStrike" dirty="0">
                <a:solidFill>
                  <a:srgbClr val="000000"/>
                </a:solidFill>
                <a:effectLst/>
                <a:latin typeface="Arial" panose="020B0604020202020204" pitchFamily="34" charset="0"/>
              </a:rPr>
              <a:t>PRESERVE VOLUME DATA WHEN CONTAINERS ARE CREATED</a:t>
            </a:r>
            <a:r>
              <a:rPr lang="en-US" sz="1200"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200" b="0" i="0" u="none" strike="noStrike" dirty="0">
                <a:solidFill>
                  <a:srgbClr val="000000"/>
                </a:solidFill>
                <a:effectLst/>
                <a:latin typeface="Arial" panose="020B0604020202020204" pitchFamily="34" charset="0"/>
              </a:rPr>
              <a:t>Compose save volumes from previous runs and attach them to new ones which ensure that you don’t lose your previous data e.g. database files, configuration files etc.</a:t>
            </a:r>
            <a:endParaRPr lang="en-US" b="0" i="0" dirty="0">
              <a:solidFill>
                <a:srgbClr val="000000"/>
              </a:solidFill>
              <a:effectLst/>
              <a:latin typeface="Arial" panose="020B0604020202020204" pitchFamily="34" charset="0"/>
            </a:endParaRPr>
          </a:p>
          <a:p>
            <a:endParaRPr lang="en-MD" dirty="0"/>
          </a:p>
          <a:p>
            <a:pPr algn="l" rtl="0" fontAlgn="base"/>
            <a:r>
              <a:rPr lang="en-US" sz="1200" b="1" i="0" u="none" strike="noStrike" dirty="0">
                <a:solidFill>
                  <a:srgbClr val="000000"/>
                </a:solidFill>
                <a:effectLst/>
                <a:latin typeface="Arial" panose="020B0604020202020204" pitchFamily="34" charset="0"/>
              </a:rPr>
              <a:t>ONLY RECREATE CONTAINERS THAT HAVE CHANGED</a:t>
            </a:r>
            <a:r>
              <a:rPr lang="en-US" sz="1200"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200" b="0" i="0" u="none" strike="noStrike" dirty="0">
                <a:solidFill>
                  <a:srgbClr val="000000"/>
                </a:solidFill>
                <a:effectLst/>
                <a:latin typeface="Arial" panose="020B0604020202020204" pitchFamily="34" charset="0"/>
              </a:rPr>
              <a:t>Compose save cache configuration of previous running container for quick changes. </a:t>
            </a:r>
            <a:endParaRPr lang="en-US" b="0" i="0" dirty="0">
              <a:solidFill>
                <a:srgbClr val="000000"/>
              </a:solidFill>
              <a:effectLst/>
              <a:latin typeface="Arial" panose="020B0604020202020204" pitchFamily="34" charset="0"/>
            </a:endParaRPr>
          </a:p>
          <a:p>
            <a:endParaRPr lang="en-MD" dirty="0"/>
          </a:p>
          <a:p>
            <a:pPr algn="l" rtl="0" fontAlgn="base"/>
            <a:r>
              <a:rPr lang="en-US" sz="1200" b="1" i="0" u="none" strike="noStrike" dirty="0">
                <a:solidFill>
                  <a:srgbClr val="000000"/>
                </a:solidFill>
                <a:effectLst/>
                <a:latin typeface="Arial" panose="020B0604020202020204" pitchFamily="34" charset="0"/>
              </a:rPr>
              <a:t>VARIABLES AND MOVING A COMPOSITION BETWEEN ENVIRONMENTS</a:t>
            </a:r>
            <a:r>
              <a:rPr lang="en-US" sz="1200"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200" b="0" i="0" u="none" strike="noStrike" dirty="0">
                <a:solidFill>
                  <a:srgbClr val="000000"/>
                </a:solidFill>
                <a:effectLst/>
                <a:latin typeface="Arial" panose="020B0604020202020204" pitchFamily="34" charset="0"/>
              </a:rPr>
              <a:t>Compose is able to use multiple compose files if needed. Typical case is different env and users. </a:t>
            </a:r>
            <a:r>
              <a:rPr lang="en-US" sz="1200" b="0" i="0" dirty="0">
                <a:solidFill>
                  <a:srgbClr val="000000"/>
                </a:solidFill>
                <a:effectLst/>
                <a:latin typeface="Arial" panose="020B0604020202020204" pitchFamily="34" charset="0"/>
              </a:rPr>
              <a:t>​</a:t>
            </a:r>
            <a:br>
              <a:rPr lang="en-US" sz="1200" b="0" i="0" dirty="0">
                <a:solidFill>
                  <a:srgbClr val="000000"/>
                </a:solidFill>
                <a:effectLst/>
                <a:latin typeface="Arial" panose="020B0604020202020204" pitchFamily="34" charset="0"/>
              </a:rPr>
            </a:br>
            <a:r>
              <a:rPr lang="en-US" sz="1200" b="0" i="0" u="none" strike="noStrike" dirty="0">
                <a:solidFill>
                  <a:srgbClr val="000000"/>
                </a:solidFill>
                <a:effectLst/>
                <a:latin typeface="Arial" panose="020B0604020202020204" pitchFamily="34" charset="0"/>
              </a:rPr>
              <a:t>In this way we would have docker-</a:t>
            </a:r>
            <a:r>
              <a:rPr lang="en-US" sz="1200" b="0" i="0" u="none" strike="noStrike" dirty="0" err="1">
                <a:solidFill>
                  <a:srgbClr val="000000"/>
                </a:solidFill>
                <a:effectLst/>
                <a:latin typeface="Arial" panose="020B0604020202020204" pitchFamily="34" charset="0"/>
              </a:rPr>
              <a:t>compose.yml</a:t>
            </a:r>
            <a:r>
              <a:rPr lang="en-US" sz="1200" b="0" i="0" u="none" strike="noStrike" dirty="0">
                <a:solidFill>
                  <a:srgbClr val="000000"/>
                </a:solidFill>
                <a:effectLst/>
                <a:latin typeface="Arial" panose="020B0604020202020204" pitchFamily="34" charset="0"/>
              </a:rPr>
              <a:t>, docker-</a:t>
            </a:r>
            <a:r>
              <a:rPr lang="en-US" sz="1200" b="0" i="0" u="none" strike="noStrike" dirty="0" err="1">
                <a:solidFill>
                  <a:srgbClr val="000000"/>
                </a:solidFill>
                <a:effectLst/>
                <a:latin typeface="Arial" panose="020B0604020202020204" pitchFamily="34" charset="0"/>
              </a:rPr>
              <a:t>compose.dev.yml</a:t>
            </a:r>
            <a:r>
              <a:rPr lang="en-US" sz="1200" b="0" i="0" u="none" strike="noStrike" dirty="0">
                <a:solidFill>
                  <a:srgbClr val="000000"/>
                </a:solidFill>
                <a:effectLst/>
                <a:latin typeface="Arial" panose="020B0604020202020204" pitchFamily="34" charset="0"/>
              </a:rPr>
              <a:t>, docker-</a:t>
            </a:r>
            <a:r>
              <a:rPr lang="en-US" sz="1200" b="0" i="0" u="none" strike="noStrike" dirty="0" err="1">
                <a:solidFill>
                  <a:srgbClr val="000000"/>
                </a:solidFill>
                <a:effectLst/>
                <a:latin typeface="Arial" panose="020B0604020202020204" pitchFamily="34" charset="0"/>
              </a:rPr>
              <a:t>compose.prod.yml</a:t>
            </a:r>
            <a:r>
              <a:rPr lang="en-US" sz="1200" b="0" i="0" dirty="0">
                <a:solidFill>
                  <a:srgbClr val="000000"/>
                </a:solidFill>
                <a:effectLst/>
                <a:latin typeface="Arial" panose="020B0604020202020204" pitchFamily="34" charset="0"/>
              </a:rPr>
              <a:t>​</a:t>
            </a:r>
            <a:br>
              <a:rPr lang="en-US" sz="1200" b="0" i="0" dirty="0">
                <a:solidFill>
                  <a:srgbClr val="000000"/>
                </a:solidFill>
                <a:effectLst/>
                <a:latin typeface="Arial" panose="020B0604020202020204" pitchFamily="34" charset="0"/>
              </a:rPr>
            </a:br>
            <a:r>
              <a:rPr lang="en-US" sz="1200" b="0" i="0" u="none" strike="noStrike" dirty="0">
                <a:solidFill>
                  <a:srgbClr val="000000"/>
                </a:solidFill>
                <a:effectLst/>
                <a:latin typeface="Arial" panose="020B0604020202020204" pitchFamily="34" charset="0"/>
              </a:rPr>
              <a:t>and we would run it like this:</a:t>
            </a:r>
            <a:r>
              <a:rPr lang="en-US" sz="1200" b="0" i="0" dirty="0">
                <a:solidFill>
                  <a:srgbClr val="000000"/>
                </a:solidFill>
                <a:effectLst/>
                <a:latin typeface="Arial" panose="020B0604020202020204" pitchFamily="34" charset="0"/>
              </a:rPr>
              <a:t>​</a:t>
            </a:r>
            <a:br>
              <a:rPr lang="en-US" sz="1200" b="0" i="0" dirty="0">
                <a:solidFill>
                  <a:srgbClr val="000000"/>
                </a:solidFill>
                <a:effectLst/>
                <a:latin typeface="Arial" panose="020B0604020202020204" pitchFamily="34" charset="0"/>
              </a:rPr>
            </a:br>
            <a:r>
              <a:rPr lang="en-US" sz="1200" b="0" i="0" u="none" strike="noStrike" dirty="0">
                <a:solidFill>
                  <a:srgbClr val="0070C0"/>
                </a:solidFill>
                <a:effectLst/>
                <a:latin typeface="Arial" panose="020B0604020202020204" pitchFamily="34" charset="0"/>
              </a:rPr>
              <a:t>docker-compose -f docker-</a:t>
            </a:r>
            <a:r>
              <a:rPr lang="en-US" sz="1200" b="0" i="0" u="none" strike="noStrike" dirty="0" err="1">
                <a:solidFill>
                  <a:srgbClr val="0070C0"/>
                </a:solidFill>
                <a:effectLst/>
                <a:latin typeface="Arial" panose="020B0604020202020204" pitchFamily="34" charset="0"/>
              </a:rPr>
              <a:t>compose.yml</a:t>
            </a:r>
            <a:r>
              <a:rPr lang="en-US" sz="1200" b="0" i="0" u="none" strike="noStrike" dirty="0">
                <a:solidFill>
                  <a:srgbClr val="0070C0"/>
                </a:solidFill>
                <a:effectLst/>
                <a:latin typeface="Arial" panose="020B0604020202020204" pitchFamily="34" charset="0"/>
              </a:rPr>
              <a:t> -f docker-</a:t>
            </a:r>
            <a:r>
              <a:rPr lang="en-US" sz="1200" b="0" i="0" u="none" strike="noStrike" dirty="0" err="1">
                <a:solidFill>
                  <a:srgbClr val="0070C0"/>
                </a:solidFill>
                <a:effectLst/>
                <a:latin typeface="Arial" panose="020B0604020202020204" pitchFamily="34" charset="0"/>
              </a:rPr>
              <a:t>compose.dev.yml</a:t>
            </a:r>
            <a:r>
              <a:rPr lang="en-US" sz="1200" b="0" i="0" u="none" strike="noStrike" dirty="0">
                <a:solidFill>
                  <a:srgbClr val="0070C0"/>
                </a:solidFill>
                <a:effectLst/>
                <a:latin typeface="Arial" panose="020B0604020202020204" pitchFamily="34" charset="0"/>
              </a:rPr>
              <a:t> –f docker-</a:t>
            </a:r>
            <a:r>
              <a:rPr lang="en-US" sz="1200" b="0" i="0" u="none" strike="noStrike" dirty="0" err="1">
                <a:solidFill>
                  <a:srgbClr val="0070C0"/>
                </a:solidFill>
                <a:effectLst/>
                <a:latin typeface="Arial" panose="020B0604020202020204" pitchFamily="34" charset="0"/>
              </a:rPr>
              <a:t>compose.prod.yml</a:t>
            </a:r>
            <a:r>
              <a:rPr lang="en-US" sz="1200" b="0" i="0" u="none" strike="noStrike" dirty="0">
                <a:solidFill>
                  <a:srgbClr val="0070C0"/>
                </a:solidFill>
                <a:effectLst/>
                <a:latin typeface="Arial" panose="020B0604020202020204" pitchFamily="34" charset="0"/>
              </a:rPr>
              <a:t> up -d</a:t>
            </a:r>
            <a:endParaRPr lang="en-US" b="0" i="0" dirty="0">
              <a:solidFill>
                <a:srgbClr val="000000"/>
              </a:solidFill>
              <a:effectLst/>
              <a:latin typeface="Arial" panose="020B0604020202020204" pitchFamily="34" charset="0"/>
            </a:endParaRPr>
          </a:p>
          <a:p>
            <a:endParaRPr lang="en-US" dirty="0">
              <a:cs typeface="Calibri"/>
            </a:endParaRPr>
          </a:p>
        </p:txBody>
      </p:sp>
      <p:sp>
        <p:nvSpPr>
          <p:cNvPr id="4" name="Slide Number Placeholder 3"/>
          <p:cNvSpPr>
            <a:spLocks noGrp="1"/>
          </p:cNvSpPr>
          <p:nvPr>
            <p:ph type="sldNum" sz="quarter" idx="5"/>
          </p:nvPr>
        </p:nvSpPr>
        <p:spPr/>
        <p:txBody>
          <a:bodyPr/>
          <a:lstStyle/>
          <a:p>
            <a:fld id="{EFB4C4C9-DAEA-3C44-91DF-D9D988D64479}" type="slidenum">
              <a:rPr lang="en-RO" smtClean="0"/>
              <a:t>19</a:t>
            </a:fld>
            <a:endParaRPr lang="en-RO"/>
          </a:p>
        </p:txBody>
      </p:sp>
    </p:spTree>
    <p:extLst>
      <p:ext uri="{BB962C8B-B14F-4D97-AF65-F5344CB8AC3E}">
        <p14:creationId xmlns:p14="http://schemas.microsoft.com/office/powerpoint/2010/main" val="9463355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171717"/>
                </a:solidFill>
                <a:effectLst/>
                <a:latin typeface="-apple-system"/>
              </a:rPr>
              <a:t>A node is a Docker engine instance that is part of the swarm. This can also be thought of as a Docker server. One or more nodes may operate on a single physical device or cloud server. But in development, these swarm cluster nodes can be spread over several machines on the cloud.</a:t>
            </a:r>
            <a:br>
              <a:rPr lang="en-GB" b="0" i="0" dirty="0">
                <a:solidFill>
                  <a:srgbClr val="171717"/>
                </a:solidFill>
                <a:effectLst/>
                <a:latin typeface="-apple-system"/>
              </a:rPr>
            </a:br>
            <a:r>
              <a:rPr lang="en-GB" b="0" i="0" dirty="0">
                <a:solidFill>
                  <a:srgbClr val="171717"/>
                </a:solidFill>
                <a:effectLst/>
                <a:latin typeface="-apple-system"/>
              </a:rPr>
              <a:t>There are two types of nodes, a manager node, and a worker node.</a:t>
            </a:r>
          </a:p>
          <a:p>
            <a:pPr algn="l">
              <a:buFont typeface="Arial" panose="020B0604020202020204" pitchFamily="34" charset="0"/>
              <a:buChar char="•"/>
            </a:pPr>
            <a:r>
              <a:rPr lang="en-GB" b="0" i="0" dirty="0">
                <a:solidFill>
                  <a:srgbClr val="171717"/>
                </a:solidFill>
                <a:effectLst/>
                <a:latin typeface="-apple-system"/>
              </a:rPr>
              <a:t>Manager</a:t>
            </a:r>
            <a:br>
              <a:rPr lang="en-GB" b="0" i="0" dirty="0">
                <a:solidFill>
                  <a:srgbClr val="171717"/>
                </a:solidFill>
                <a:effectLst/>
                <a:latin typeface="-apple-system"/>
              </a:rPr>
            </a:br>
            <a:r>
              <a:rPr lang="en-GB" b="0" i="0" dirty="0">
                <a:solidFill>
                  <a:srgbClr val="171717"/>
                </a:solidFill>
                <a:effectLst/>
                <a:latin typeface="-apple-system"/>
              </a:rPr>
              <a:t>In the above image, we can see a swarm manager who is responsible to manage what a docker worker does. It maintains track of all of its workers' whereabouts. Docker Manager knows what job the worker is working on, what task it has been allocated, how assignments are distributed to all jobs, and whether the worker is up and running.</a:t>
            </a:r>
            <a:br>
              <a:rPr lang="en-GB" b="0" i="0" dirty="0">
                <a:solidFill>
                  <a:srgbClr val="171717"/>
                </a:solidFill>
                <a:effectLst/>
                <a:latin typeface="-apple-system"/>
              </a:rPr>
            </a:br>
            <a:r>
              <a:rPr lang="en-GB" b="0" i="0" dirty="0">
                <a:solidFill>
                  <a:srgbClr val="171717"/>
                </a:solidFill>
                <a:effectLst/>
                <a:latin typeface="-apple-system"/>
              </a:rPr>
              <a:t>Docker Manager's API is used to build a new service and orchestrate it. Assigns tasks to workers using the worker’s IP addresses.</a:t>
            </a:r>
          </a:p>
          <a:p>
            <a:pPr algn="l">
              <a:buFont typeface="Arial" panose="020B0604020202020204" pitchFamily="34" charset="0"/>
              <a:buChar char="•"/>
            </a:pPr>
            <a:r>
              <a:rPr lang="en-GB" b="0" i="0" dirty="0">
                <a:solidFill>
                  <a:srgbClr val="171717"/>
                </a:solidFill>
                <a:effectLst/>
                <a:latin typeface="-apple-system"/>
              </a:rPr>
              <a:t>Worker</a:t>
            </a:r>
            <a:br>
              <a:rPr lang="en-GB" b="0" i="0" dirty="0">
                <a:solidFill>
                  <a:srgbClr val="171717"/>
                </a:solidFill>
                <a:effectLst/>
                <a:latin typeface="-apple-system"/>
              </a:rPr>
            </a:br>
            <a:r>
              <a:rPr lang="en-GB" b="0" i="0" dirty="0">
                <a:solidFill>
                  <a:srgbClr val="171717"/>
                </a:solidFill>
                <a:effectLst/>
                <a:latin typeface="-apple-system"/>
              </a:rPr>
              <a:t>The Docker Manager has complete power over a Docker Worker. The Docker Worker accepts and executes the tasks/instructions that the Docker Manager has delegated to it. A Docker Worker is a client agent that informs the manager about the state of the node it’s been running on through a REST API over HTTP protocol.</a:t>
            </a:r>
          </a:p>
          <a:p>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22</a:t>
            </a:fld>
            <a:endParaRPr lang="en-RO"/>
          </a:p>
        </p:txBody>
      </p:sp>
    </p:spTree>
    <p:extLst>
      <p:ext uri="{BB962C8B-B14F-4D97-AF65-F5344CB8AC3E}">
        <p14:creationId xmlns:p14="http://schemas.microsoft.com/office/powerpoint/2010/main" val="8582237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71717"/>
                </a:solidFill>
                <a:effectLst/>
                <a:latin typeface="-apple-system"/>
              </a:rPr>
              <a:t>The tasks to be executed on the manager or worker nodes are described by a service. It is the swarm system's core mechanism and the main point of user engagement with the swarm.</a:t>
            </a:r>
            <a:br>
              <a:rPr lang="en-GB" dirty="0"/>
            </a:br>
            <a:r>
              <a:rPr lang="en-GB" b="0" i="0" dirty="0">
                <a:solidFill>
                  <a:srgbClr val="171717"/>
                </a:solidFill>
                <a:effectLst/>
                <a:latin typeface="-apple-system"/>
              </a:rPr>
              <a:t>When you create a service, you also create containers and also specify tasks, which must be executed inside them.</a:t>
            </a:r>
            <a:br>
              <a:rPr lang="en-GB" dirty="0"/>
            </a:br>
            <a:r>
              <a:rPr lang="en-GB" b="0" i="0" dirty="0">
                <a:solidFill>
                  <a:srgbClr val="171717"/>
                </a:solidFill>
                <a:effectLst/>
                <a:latin typeface="-apple-system"/>
              </a:rPr>
              <a:t>The swarm manager distributes a certain number of replica tasks among the nodes in the replicated resources model depending on the scale you set in the desired state.</a:t>
            </a:r>
          </a:p>
          <a:p>
            <a:endParaRPr lang="en-GB" b="0" i="0" dirty="0">
              <a:solidFill>
                <a:srgbClr val="171717"/>
              </a:solidFill>
              <a:effectLst/>
              <a:latin typeface="-apple-system"/>
            </a:endParaRPr>
          </a:p>
          <a:p>
            <a:endParaRPr lang="en-GB" b="0" i="0" dirty="0">
              <a:solidFill>
                <a:srgbClr val="171717"/>
              </a:solidFill>
              <a:effectLst/>
              <a:latin typeface="-apple-system"/>
            </a:endParaRPr>
          </a:p>
          <a:p>
            <a:r>
              <a:rPr lang="en-GB" b="0" i="0" dirty="0">
                <a:solidFill>
                  <a:srgbClr val="4D5156"/>
                </a:solidFill>
                <a:effectLst/>
                <a:latin typeface="Google Sans"/>
              </a:rPr>
              <a:t>A task in Docker Swarm is </a:t>
            </a:r>
            <a:r>
              <a:rPr lang="en-GB" b="0" i="0" dirty="0">
                <a:solidFill>
                  <a:srgbClr val="040C28"/>
                </a:solidFill>
                <a:effectLst/>
                <a:latin typeface="Google Sans"/>
              </a:rPr>
              <a:t>a running container that is part of a service</a:t>
            </a:r>
            <a:r>
              <a:rPr lang="en-GB" b="0" i="0" dirty="0">
                <a:solidFill>
                  <a:srgbClr val="4D5156"/>
                </a:solidFill>
                <a:effectLst/>
                <a:latin typeface="Google Sans"/>
              </a:rPr>
              <a:t>. Docker Swarm schedules the tasks across the nodes in the cluster to balance the workload. Each task is assigned a unique identifier, and Docker Swarm monitors the state of the tasks to ensure they are running as expected</a:t>
            </a:r>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23</a:t>
            </a:fld>
            <a:endParaRPr lang="en-RO"/>
          </a:p>
        </p:txBody>
      </p:sp>
    </p:spTree>
    <p:extLst>
      <p:ext uri="{BB962C8B-B14F-4D97-AF65-F5344CB8AC3E}">
        <p14:creationId xmlns:p14="http://schemas.microsoft.com/office/powerpoint/2010/main" val="2329353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b="0" i="0" u="sng" strike="noStrike" dirty="0">
                <a:solidFill>
                  <a:srgbClr val="0000FF"/>
                </a:solidFill>
                <a:effectLst/>
                <a:latin typeface="Calibri" panose="020F0502020204030204" pitchFamily="34" charset="0"/>
                <a:hlinkClick r:id="rId3"/>
              </a:rPr>
              <a:t>https://kapeli.com/cheat_sheets/Dockerfile.docset/Contents/Resources/Documents/index</a:t>
            </a:r>
            <a:r>
              <a:rPr lang="en-US" b="0" i="0" dirty="0">
                <a:solidFill>
                  <a:srgbClr val="000000"/>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b="0" i="0" u="none" strike="noStrike" dirty="0">
                <a:solidFill>
                  <a:srgbClr val="000000"/>
                </a:solidFill>
                <a:effectLst/>
                <a:latin typeface="Calibri" panose="020F0502020204030204" pitchFamily="34" charset="0"/>
              </a:rPr>
              <a:t>https://</a:t>
            </a:r>
            <a:r>
              <a:rPr lang="en-US" b="0" i="0" u="none" strike="noStrike" dirty="0" err="1">
                <a:solidFill>
                  <a:srgbClr val="000000"/>
                </a:solidFill>
                <a:effectLst/>
                <a:latin typeface="Calibri" panose="020F0502020204030204" pitchFamily="34" charset="0"/>
              </a:rPr>
              <a:t>www.geeksforgeeks.org</a:t>
            </a:r>
            <a:r>
              <a:rPr lang="en-US" b="0" i="0" u="none" strike="noStrike" dirty="0">
                <a:solidFill>
                  <a:srgbClr val="000000"/>
                </a:solidFill>
                <a:effectLst/>
                <a:latin typeface="Calibri" panose="020F0502020204030204" pitchFamily="34" charset="0"/>
              </a:rPr>
              <a:t>/what-is-</a:t>
            </a:r>
            <a:r>
              <a:rPr lang="en-US" b="0" i="0" u="none" strike="noStrike" dirty="0" err="1">
                <a:solidFill>
                  <a:srgbClr val="000000"/>
                </a:solidFill>
                <a:effectLst/>
                <a:latin typeface="Calibri" panose="020F0502020204030204" pitchFamily="34" charset="0"/>
              </a:rPr>
              <a:t>dockerfile</a:t>
            </a:r>
            <a:r>
              <a:rPr lang="en-US" b="0" i="0" u="none" strike="noStrike" dirty="0">
                <a:solidFill>
                  <a:srgbClr val="000000"/>
                </a:solidFill>
                <a:effectLst/>
                <a:latin typeface="Calibri" panose="020F0502020204030204" pitchFamily="34" charset="0"/>
              </a:rPr>
              <a:t>-syntax/</a:t>
            </a:r>
            <a:endParaRPr lang="en-US" b="0" i="0" dirty="0">
              <a:solidFill>
                <a:srgbClr val="444444"/>
              </a:solidFill>
              <a:effectLst/>
              <a:latin typeface="Calibri" panose="020F0502020204030204" pitchFamily="34" charset="0"/>
            </a:endParaRPr>
          </a:p>
          <a:p>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28</a:t>
            </a:fld>
            <a:endParaRPr lang="en-RO"/>
          </a:p>
        </p:txBody>
      </p:sp>
    </p:spTree>
    <p:extLst>
      <p:ext uri="{BB962C8B-B14F-4D97-AF65-F5344CB8AC3E}">
        <p14:creationId xmlns:p14="http://schemas.microsoft.com/office/powerpoint/2010/main" val="10554979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29</a:t>
            </a:fld>
            <a:endParaRPr lang="en-RO"/>
          </a:p>
        </p:txBody>
      </p:sp>
    </p:spTree>
    <p:extLst>
      <p:ext uri="{BB962C8B-B14F-4D97-AF65-F5344CB8AC3E}">
        <p14:creationId xmlns:p14="http://schemas.microsoft.com/office/powerpoint/2010/main" val="3888459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4</a:t>
            </a:fld>
            <a:endParaRPr lang="en-RO"/>
          </a:p>
        </p:txBody>
      </p:sp>
    </p:spTree>
    <p:extLst>
      <p:ext uri="{BB962C8B-B14F-4D97-AF65-F5344CB8AC3E}">
        <p14:creationId xmlns:p14="http://schemas.microsoft.com/office/powerpoint/2010/main" val="3738232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D" b="0" i="0" dirty="0">
                <a:solidFill>
                  <a:srgbClr val="000000"/>
                </a:solidFill>
                <a:effectLst/>
                <a:latin typeface="Times"/>
              </a:rPr>
              <a:t> </a:t>
            </a:r>
            <a:r>
              <a:rPr lang="en-GB" b="0" i="0" dirty="0">
                <a:solidFill>
                  <a:srgbClr val="000000"/>
                </a:solidFill>
                <a:effectLst/>
                <a:latin typeface="Times"/>
              </a:rPr>
              <a:t>https://</a:t>
            </a:r>
            <a:r>
              <a:rPr lang="en-GB" b="0" i="0" dirty="0" err="1">
                <a:solidFill>
                  <a:srgbClr val="000000"/>
                </a:solidFill>
                <a:effectLst/>
                <a:latin typeface="Times"/>
              </a:rPr>
              <a:t>www.docker.com</a:t>
            </a:r>
            <a:r>
              <a:rPr lang="en-GB" b="0" i="0" dirty="0">
                <a:solidFill>
                  <a:srgbClr val="000000"/>
                </a:solidFill>
                <a:effectLst/>
                <a:latin typeface="Times"/>
              </a:rPr>
              <a:t>/blog/intro-guide-to-</a:t>
            </a:r>
            <a:r>
              <a:rPr lang="en-GB" b="0" i="0" dirty="0" err="1">
                <a:solidFill>
                  <a:srgbClr val="000000"/>
                </a:solidFill>
                <a:effectLst/>
                <a:latin typeface="Times"/>
              </a:rPr>
              <a:t>dockerfile</a:t>
            </a:r>
            <a:r>
              <a:rPr lang="en-GB" b="0" i="0" dirty="0">
                <a:solidFill>
                  <a:srgbClr val="000000"/>
                </a:solidFill>
                <a:effectLst/>
                <a:latin typeface="Times"/>
              </a:rPr>
              <a:t>-best-practices/</a:t>
            </a:r>
          </a:p>
          <a:p>
            <a:endParaRPr lang="en-GB" b="0" i="0" dirty="0">
              <a:solidFill>
                <a:srgbClr val="000000"/>
              </a:solidFill>
              <a:effectLst/>
              <a:latin typeface="Times"/>
            </a:endParaRPr>
          </a:p>
          <a:p>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5</a:t>
            </a:fld>
            <a:endParaRPr lang="en-RO"/>
          </a:p>
        </p:txBody>
      </p:sp>
    </p:spTree>
    <p:extLst>
      <p:ext uri="{BB962C8B-B14F-4D97-AF65-F5344CB8AC3E}">
        <p14:creationId xmlns:p14="http://schemas.microsoft.com/office/powerpoint/2010/main" val="92737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dirty="0"/>
              <a:t>Images</a:t>
            </a:r>
            <a:r>
              <a:rPr lang="en-GB" sz="1200" dirty="0"/>
              <a:t> are read-only </a:t>
            </a:r>
            <a:r>
              <a:rPr lang="en-GB" sz="1200" b="1" dirty="0"/>
              <a:t>blueprints</a:t>
            </a:r>
            <a:r>
              <a:rPr lang="en-GB" sz="1200" dirty="0"/>
              <a:t> that include container-creation instructions. A Docker image is a container created to operate on the Docker framework. Consider an image a blueprint or picture of what will be in a container when it is operational.</a:t>
            </a:r>
          </a:p>
          <a:p>
            <a:endParaRPr lang="en-GB" sz="1200" dirty="0"/>
          </a:p>
          <a:p>
            <a:r>
              <a:rPr lang="en-GB" sz="1200" dirty="0"/>
              <a:t>An image is made up of numerous stacks, similar to the layers in a photo editor, each of which changes something in the surroundings. Images include the application’s code, or binary, runtimes, libraries, and other filesystem items.</a:t>
            </a:r>
            <a:endParaRPr lang="en-MD" sz="1200" dirty="0"/>
          </a:p>
          <a:p>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6</a:t>
            </a:fld>
            <a:endParaRPr lang="en-RO"/>
          </a:p>
        </p:txBody>
      </p:sp>
    </p:spTree>
    <p:extLst>
      <p:ext uri="{BB962C8B-B14F-4D97-AF65-F5344CB8AC3E}">
        <p14:creationId xmlns:p14="http://schemas.microsoft.com/office/powerpoint/2010/main" val="27679267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The </a:t>
            </a:r>
            <a:r>
              <a:rPr lang="en-US" sz="1800" b="0" i="0" u="none" strike="noStrike" dirty="0">
                <a:solidFill>
                  <a:srgbClr val="FF0000"/>
                </a:solidFill>
                <a:effectLst/>
                <a:latin typeface="Calibri" panose="020F0502020204030204" pitchFamily="34" charset="0"/>
              </a:rPr>
              <a:t>major difference </a:t>
            </a:r>
            <a:r>
              <a:rPr lang="en-US" sz="1800" b="0" i="0" u="none" strike="noStrike" dirty="0">
                <a:solidFill>
                  <a:srgbClr val="000000"/>
                </a:solidFill>
                <a:effectLst/>
                <a:latin typeface="Calibri" panose="020F0502020204030204" pitchFamily="34" charset="0"/>
              </a:rPr>
              <a:t>between a </a:t>
            </a:r>
            <a:r>
              <a:rPr lang="en-US" sz="1800" b="0" i="0" u="none" strike="noStrike" dirty="0">
                <a:solidFill>
                  <a:srgbClr val="FF0000"/>
                </a:solidFill>
                <a:effectLst/>
                <a:latin typeface="Calibri" panose="020F0502020204030204" pitchFamily="34" charset="0"/>
              </a:rPr>
              <a:t>container</a:t>
            </a:r>
            <a:r>
              <a:rPr lang="en-US" sz="1800" b="0" i="0" u="none" strike="noStrike" dirty="0">
                <a:solidFill>
                  <a:srgbClr val="000000"/>
                </a:solidFill>
                <a:effectLst/>
                <a:latin typeface="Calibri" panose="020F0502020204030204" pitchFamily="34" charset="0"/>
              </a:rPr>
              <a:t> and an </a:t>
            </a:r>
            <a:r>
              <a:rPr lang="en-US" sz="1800" b="0" i="0" u="none" strike="noStrike" dirty="0">
                <a:solidFill>
                  <a:srgbClr val="FF0000"/>
                </a:solidFill>
                <a:effectLst/>
                <a:latin typeface="Calibri" panose="020F0502020204030204" pitchFamily="34" charset="0"/>
              </a:rPr>
              <a:t>image</a:t>
            </a:r>
            <a:r>
              <a:rPr lang="en-US" sz="1800" b="0" i="0" u="none" strike="noStrike" dirty="0">
                <a:solidFill>
                  <a:srgbClr val="000000"/>
                </a:solidFill>
                <a:effectLst/>
                <a:latin typeface="Calibri" panose="020F0502020204030204" pitchFamily="34" charset="0"/>
              </a:rPr>
              <a:t> is the </a:t>
            </a:r>
            <a:r>
              <a:rPr lang="en-US" sz="1800" b="0" i="0" u="none" strike="noStrike" dirty="0">
                <a:solidFill>
                  <a:srgbClr val="FF0000"/>
                </a:solidFill>
                <a:effectLst/>
                <a:latin typeface="Calibri" panose="020F0502020204030204" pitchFamily="34" charset="0"/>
              </a:rPr>
              <a:t>top writable layer. </a:t>
            </a:r>
            <a:r>
              <a:rPr lang="en-US" sz="1800" b="0" i="0" u="none" strike="noStrike" dirty="0">
                <a:solidFill>
                  <a:srgbClr val="000000"/>
                </a:solidFill>
                <a:effectLst/>
                <a:latin typeface="Calibri" panose="020F0502020204030204" pitchFamily="34" charset="0"/>
              </a:rPr>
              <a:t>All writes to the container that add new or modify existing data are stored in this writable layer. When the container is deleted, the writable layer is also deleted. The underlying image remains unchanged.</a:t>
            </a:r>
            <a:r>
              <a:rPr lang="en-US" sz="1800" b="0" i="0" dirty="0">
                <a:solidFill>
                  <a:srgbClr val="000000"/>
                </a:solidFill>
                <a:effectLst/>
                <a:latin typeface="Calibri" panose="020F0502020204030204" pitchFamily="34" charset="0"/>
              </a:rPr>
              <a:t>​</a:t>
            </a:r>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9</a:t>
            </a:fld>
            <a:endParaRPr lang="en-RO"/>
          </a:p>
        </p:txBody>
      </p:sp>
    </p:spTree>
    <p:extLst>
      <p:ext uri="{BB962C8B-B14F-4D97-AF65-F5344CB8AC3E}">
        <p14:creationId xmlns:p14="http://schemas.microsoft.com/office/powerpoint/2010/main" val="162171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The </a:t>
            </a:r>
            <a:r>
              <a:rPr lang="en-US" sz="1800" b="0" i="0" u="none" strike="noStrike" dirty="0">
                <a:solidFill>
                  <a:srgbClr val="FF0000"/>
                </a:solidFill>
                <a:effectLst/>
                <a:latin typeface="Calibri" panose="020F0502020204030204" pitchFamily="34" charset="0"/>
              </a:rPr>
              <a:t>major difference </a:t>
            </a:r>
            <a:r>
              <a:rPr lang="en-US" sz="1800" b="0" i="0" u="none" strike="noStrike" dirty="0">
                <a:solidFill>
                  <a:srgbClr val="000000"/>
                </a:solidFill>
                <a:effectLst/>
                <a:latin typeface="Calibri" panose="020F0502020204030204" pitchFamily="34" charset="0"/>
              </a:rPr>
              <a:t>between a </a:t>
            </a:r>
            <a:r>
              <a:rPr lang="en-US" sz="1800" b="0" i="0" u="none" strike="noStrike" dirty="0">
                <a:solidFill>
                  <a:srgbClr val="FF0000"/>
                </a:solidFill>
                <a:effectLst/>
                <a:latin typeface="Calibri" panose="020F0502020204030204" pitchFamily="34" charset="0"/>
              </a:rPr>
              <a:t>container</a:t>
            </a:r>
            <a:r>
              <a:rPr lang="en-US" sz="1800" b="0" i="0" u="none" strike="noStrike" dirty="0">
                <a:solidFill>
                  <a:srgbClr val="000000"/>
                </a:solidFill>
                <a:effectLst/>
                <a:latin typeface="Calibri" panose="020F0502020204030204" pitchFamily="34" charset="0"/>
              </a:rPr>
              <a:t> and an </a:t>
            </a:r>
            <a:r>
              <a:rPr lang="en-US" sz="1800" b="0" i="0" u="none" strike="noStrike" dirty="0">
                <a:solidFill>
                  <a:srgbClr val="FF0000"/>
                </a:solidFill>
                <a:effectLst/>
                <a:latin typeface="Calibri" panose="020F0502020204030204" pitchFamily="34" charset="0"/>
              </a:rPr>
              <a:t>image</a:t>
            </a:r>
            <a:r>
              <a:rPr lang="en-US" sz="1800" b="0" i="0" u="none" strike="noStrike" dirty="0">
                <a:solidFill>
                  <a:srgbClr val="000000"/>
                </a:solidFill>
                <a:effectLst/>
                <a:latin typeface="Calibri" panose="020F0502020204030204" pitchFamily="34" charset="0"/>
              </a:rPr>
              <a:t> is the </a:t>
            </a:r>
            <a:r>
              <a:rPr lang="en-US" sz="1800" b="0" i="0" u="none" strike="noStrike" dirty="0">
                <a:solidFill>
                  <a:srgbClr val="FF0000"/>
                </a:solidFill>
                <a:effectLst/>
                <a:latin typeface="Calibri" panose="020F0502020204030204" pitchFamily="34" charset="0"/>
              </a:rPr>
              <a:t>top writable layer. </a:t>
            </a:r>
            <a:r>
              <a:rPr lang="en-US" sz="1800" b="0" i="0" u="none" strike="noStrike" dirty="0">
                <a:solidFill>
                  <a:srgbClr val="000000"/>
                </a:solidFill>
                <a:effectLst/>
                <a:latin typeface="Calibri" panose="020F0502020204030204" pitchFamily="34" charset="0"/>
              </a:rPr>
              <a:t>All writes to the container that add new or modify existing data are stored in this writable layer. When the container is deleted, the writable layer is also deleted. The underlying image remains unchanged.</a:t>
            </a:r>
            <a:r>
              <a:rPr lang="en-US" sz="1800" b="0" i="0" dirty="0">
                <a:solidFill>
                  <a:srgbClr val="000000"/>
                </a:solidFill>
                <a:effectLst/>
                <a:latin typeface="Calibri" panose="020F0502020204030204" pitchFamily="34" charset="0"/>
              </a:rPr>
              <a:t>​</a:t>
            </a:r>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10</a:t>
            </a:fld>
            <a:endParaRPr lang="en-RO"/>
          </a:p>
        </p:txBody>
      </p:sp>
    </p:spTree>
    <p:extLst>
      <p:ext uri="{BB962C8B-B14F-4D97-AF65-F5344CB8AC3E}">
        <p14:creationId xmlns:p14="http://schemas.microsoft.com/office/powerpoint/2010/main" val="4107986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4F81BD"/>
                </a:solidFill>
                <a:effectLst/>
                <a:latin typeface="Calibri" panose="020F0502020204030204" pitchFamily="34" charset="0"/>
              </a:rPr>
              <a:t>Bridge Networks</a:t>
            </a:r>
            <a:r>
              <a:rPr lang="en-US" sz="1800" b="0" i="0" u="none" strike="noStrike" dirty="0">
                <a:solidFill>
                  <a:srgbClr val="000000"/>
                </a:solidFill>
                <a:effectLst/>
                <a:latin typeface="Calibri" panose="020F0502020204030204" pitchFamily="34" charset="0"/>
              </a:rPr>
              <a:t> - </a:t>
            </a:r>
            <a:r>
              <a:rPr lang="en-US" sz="1800" b="0" i="0" u="none" strike="noStrike" dirty="0">
                <a:solidFill>
                  <a:srgbClr val="213357"/>
                </a:solidFill>
                <a:effectLst/>
                <a:latin typeface="Calibri" panose="020F0502020204030204" pitchFamily="34" charset="0"/>
              </a:rPr>
              <a:t>Docker containers are running on a bridged network when all of them are on the same network of 172.17.0.0/16. In this way they can easily communicate between themselves.</a:t>
            </a:r>
            <a:br>
              <a:rPr lang="en-US" sz="1800" b="0" i="0" u="none" strike="noStrike" dirty="0">
                <a:solidFill>
                  <a:srgbClr val="213357"/>
                </a:solidFill>
                <a:effectLst/>
                <a:latin typeface="Calibri" panose="020F0502020204030204" pitchFamily="34" charset="0"/>
              </a:rPr>
            </a:br>
            <a:br>
              <a:rPr lang="en-US" sz="1800" b="0" i="0" u="none" strike="noStrike" dirty="0">
                <a:solidFill>
                  <a:srgbClr val="213357"/>
                </a:solidFill>
                <a:effectLst/>
                <a:latin typeface="Calibri" panose="020F0502020204030204" pitchFamily="34" charset="0"/>
              </a:rPr>
            </a:br>
            <a:r>
              <a:rPr lang="en-US" sz="1800" b="0" i="0" u="none" strike="noStrike" dirty="0">
                <a:solidFill>
                  <a:srgbClr val="4F81BD"/>
                </a:solidFill>
                <a:effectLst/>
                <a:latin typeface="Arial Unicode MS" panose="020B0604020202020204" pitchFamily="34" charset="-128"/>
              </a:rPr>
              <a:t>Host Networks </a:t>
            </a:r>
            <a:r>
              <a:rPr lang="en-US" sz="1800" b="0" i="0" u="none" strike="noStrike" dirty="0">
                <a:solidFill>
                  <a:srgbClr val="000000"/>
                </a:solidFill>
                <a:effectLst/>
                <a:latin typeface="Calibri" panose="020F0502020204030204" pitchFamily="34" charset="0"/>
              </a:rPr>
              <a:t>- </a:t>
            </a:r>
            <a:r>
              <a:rPr lang="en-US" sz="1800" b="0" i="0" u="none" strike="noStrike" dirty="0">
                <a:solidFill>
                  <a:srgbClr val="213357"/>
                </a:solidFill>
                <a:effectLst/>
                <a:latin typeface="Calibri" panose="020F0502020204030204" pitchFamily="34" charset="0"/>
              </a:rPr>
              <a:t>In this scenario the docker container’s port are mapped to the port of the host machine. As we perform port mapping so no other container can use that port as it is already being used by other container.</a:t>
            </a:r>
            <a:br>
              <a:rPr lang="en-US" sz="1800" b="0" i="0" u="none" strike="noStrike" dirty="0">
                <a:solidFill>
                  <a:srgbClr val="213357"/>
                </a:solidFill>
                <a:effectLst/>
                <a:latin typeface="Calibri" panose="020F0502020204030204" pitchFamily="34" charset="0"/>
              </a:rPr>
            </a:br>
            <a:br>
              <a:rPr lang="en-US" sz="1800" b="0" i="0" u="none" strike="noStrike" dirty="0">
                <a:solidFill>
                  <a:srgbClr val="213357"/>
                </a:solidFill>
                <a:effectLst/>
                <a:latin typeface="Calibri" panose="020F0502020204030204" pitchFamily="34" charset="0"/>
              </a:rPr>
            </a:br>
            <a:r>
              <a:rPr lang="en-US" sz="1800" b="0" i="0" u="none" strike="noStrike" dirty="0">
                <a:solidFill>
                  <a:srgbClr val="4F81BD"/>
                </a:solidFill>
                <a:effectLst/>
                <a:latin typeface="Arial Unicode MS" panose="020B0604020202020204" pitchFamily="34" charset="-128"/>
              </a:rPr>
              <a:t>Isolated (Overlay) Networks </a:t>
            </a:r>
            <a:r>
              <a:rPr lang="en-US" sz="1800" b="0" i="0" u="none" strike="noStrike" dirty="0">
                <a:solidFill>
                  <a:srgbClr val="000000"/>
                </a:solidFill>
                <a:effectLst/>
                <a:latin typeface="Calibri" panose="020F0502020204030204" pitchFamily="34" charset="0"/>
              </a:rPr>
              <a:t>-</a:t>
            </a:r>
            <a:r>
              <a:rPr lang="en-US" sz="1800" b="0" i="0" u="none" strike="noStrike" dirty="0">
                <a:solidFill>
                  <a:srgbClr val="213357"/>
                </a:solidFill>
                <a:effectLst/>
                <a:latin typeface="Calibri" panose="020F0502020204030204" pitchFamily="34" charset="0"/>
              </a:rPr>
              <a:t>This is the case when there is a container running on a total different network form other docker containers and can’t communicate with any of them.</a:t>
            </a:r>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13</a:t>
            </a:fld>
            <a:endParaRPr lang="en-RO"/>
          </a:p>
        </p:txBody>
      </p:sp>
    </p:spTree>
    <p:extLst>
      <p:ext uri="{BB962C8B-B14F-4D97-AF65-F5344CB8AC3E}">
        <p14:creationId xmlns:p14="http://schemas.microsoft.com/office/powerpoint/2010/main" val="31960110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0" i="0" u="none" strike="noStrike" dirty="0">
                <a:solidFill>
                  <a:srgbClr val="4F81BD"/>
                </a:solidFill>
                <a:effectLst/>
                <a:latin typeface="Calibri" panose="020F0502020204030204" pitchFamily="34" charset="0"/>
              </a:rPr>
              <a:t>Volumes </a:t>
            </a:r>
            <a:r>
              <a:rPr lang="en-US" sz="1800" b="0" i="0" u="none" strike="noStrike" dirty="0">
                <a:solidFill>
                  <a:srgbClr val="000000"/>
                </a:solidFill>
                <a:effectLst/>
                <a:latin typeface="Calibri" panose="020F0502020204030204" pitchFamily="34" charset="0"/>
              </a:rPr>
              <a:t>are stored in a part of the host filesystem which is managed by Docker (/var/lib/docker/volumes/ on Linux). Non-Docker processes should not modify this part of the filesystem. Volumes are the best way to persist data in Docker.</a:t>
            </a:r>
            <a:r>
              <a:rPr lang="en-US" sz="1800"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sz="1800" b="0" i="0" dirty="0">
                <a:solidFill>
                  <a:srgbClr val="4F81BD"/>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just" rtl="0" fontAlgn="base"/>
            <a:r>
              <a:rPr lang="en-US" sz="1800" b="0" i="0" u="none" strike="noStrike" dirty="0">
                <a:solidFill>
                  <a:srgbClr val="4F81BD"/>
                </a:solidFill>
                <a:effectLst/>
                <a:latin typeface="Calibri" panose="020F0502020204030204" pitchFamily="34" charset="0"/>
              </a:rPr>
              <a:t>Bind mounts </a:t>
            </a:r>
            <a:r>
              <a:rPr lang="en-US" sz="1800" b="0" i="0" u="none" strike="noStrike" dirty="0">
                <a:solidFill>
                  <a:srgbClr val="000000"/>
                </a:solidFill>
                <a:effectLst/>
                <a:latin typeface="Calibri" panose="020F0502020204030204" pitchFamily="34" charset="0"/>
              </a:rPr>
              <a:t>may be stored anywhere on the host system. They may even be important system files or directories. Non-Docker processes on the Docker host or a Docker container can modify them at any time.</a:t>
            </a:r>
            <a:r>
              <a:rPr lang="en-US" sz="1800"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just" rtl="0" fontAlgn="base"/>
            <a:r>
              <a:rPr lang="en-US" sz="1800" b="0" i="0" dirty="0">
                <a:solidFill>
                  <a:srgbClr val="4F81BD"/>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just" rtl="0" fontAlgn="base"/>
            <a:r>
              <a:rPr lang="en-US" sz="1800" b="0" i="0" u="none" strike="noStrike" dirty="0" err="1">
                <a:solidFill>
                  <a:srgbClr val="4F81BD"/>
                </a:solidFill>
                <a:effectLst/>
                <a:latin typeface="Calibri" panose="020F0502020204030204" pitchFamily="34" charset="0"/>
              </a:rPr>
              <a:t>Tmpfs</a:t>
            </a:r>
            <a:r>
              <a:rPr lang="en-US" sz="1800" b="0" i="0" u="none" strike="noStrike" dirty="0">
                <a:solidFill>
                  <a:srgbClr val="4F81BD"/>
                </a:solidFill>
                <a:effectLst/>
                <a:latin typeface="Calibri" panose="020F0502020204030204" pitchFamily="34" charset="0"/>
              </a:rPr>
              <a:t> mounts </a:t>
            </a:r>
            <a:r>
              <a:rPr lang="en-US" sz="1800" b="0" i="0" u="none" strike="noStrike" dirty="0">
                <a:solidFill>
                  <a:srgbClr val="000000"/>
                </a:solidFill>
                <a:effectLst/>
                <a:latin typeface="Calibri" panose="020F0502020204030204" pitchFamily="34" charset="0"/>
              </a:rPr>
              <a:t>are stored in the host system’s memory only, and are never written to the host system’s filesystem.</a:t>
            </a:r>
            <a:endParaRPr lang="en-US" b="0" i="0" dirty="0">
              <a:solidFill>
                <a:srgbClr val="000000"/>
              </a:solidFill>
              <a:effectLst/>
              <a:latin typeface="Segoe UI" panose="020B0502040204020203" pitchFamily="34" charset="0"/>
            </a:endParaRPr>
          </a:p>
          <a:p>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14</a:t>
            </a:fld>
            <a:endParaRPr lang="en-RO"/>
          </a:p>
        </p:txBody>
      </p:sp>
    </p:spTree>
    <p:extLst>
      <p:ext uri="{BB962C8B-B14F-4D97-AF65-F5344CB8AC3E}">
        <p14:creationId xmlns:p14="http://schemas.microsoft.com/office/powerpoint/2010/main" val="6904159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4000" b="0" i="0" dirty="0">
                <a:solidFill>
                  <a:srgbClr val="000000"/>
                </a:solidFill>
                <a:effectLst/>
                <a:latin typeface="Noto Sans JP"/>
              </a:rPr>
              <a:t>Docker storage distinguishes </a:t>
            </a:r>
            <a:r>
              <a:rPr lang="en-GB" sz="4000" b="1" i="0" dirty="0">
                <a:solidFill>
                  <a:srgbClr val="000000"/>
                </a:solidFill>
                <a:effectLst/>
                <a:latin typeface="Noto Sans JP"/>
              </a:rPr>
              <a:t>three storage</a:t>
            </a:r>
            <a:r>
              <a:rPr lang="en-GB" sz="4000" b="0" i="0" dirty="0">
                <a:solidFill>
                  <a:srgbClr val="000000"/>
                </a:solidFill>
                <a:effectLst/>
                <a:latin typeface="Noto Sans JP"/>
              </a:rPr>
              <a:t> types. Two types are permanent: </a:t>
            </a:r>
            <a:r>
              <a:rPr lang="en-GB" sz="4000" b="1" i="0" dirty="0">
                <a:solidFill>
                  <a:srgbClr val="000000"/>
                </a:solidFill>
                <a:effectLst/>
                <a:latin typeface="Noto Sans JP"/>
              </a:rPr>
              <a:t>Docker volumes</a:t>
            </a:r>
            <a:r>
              <a:rPr lang="en-GB" sz="4000" b="0" i="0" dirty="0">
                <a:solidFill>
                  <a:srgbClr val="000000"/>
                </a:solidFill>
                <a:effectLst/>
                <a:latin typeface="Noto Sans JP"/>
              </a:rPr>
              <a:t> and </a:t>
            </a:r>
            <a:r>
              <a:rPr lang="en-GB" sz="4000" b="1" i="0" dirty="0">
                <a:solidFill>
                  <a:srgbClr val="000000"/>
                </a:solidFill>
                <a:effectLst/>
                <a:latin typeface="Noto Sans JP"/>
              </a:rPr>
              <a:t>bind Mounts</a:t>
            </a:r>
            <a:r>
              <a:rPr lang="en-GB" sz="4000" b="0" i="0" dirty="0">
                <a:solidFill>
                  <a:srgbClr val="000000"/>
                </a:solidFill>
                <a:effectLst/>
                <a:latin typeface="Noto Sans JP"/>
              </a:rPr>
              <a:t> and the third way of writing data is </a:t>
            </a:r>
            <a:r>
              <a:rPr lang="en-GB" sz="4000" b="1" i="0" dirty="0" err="1">
                <a:solidFill>
                  <a:srgbClr val="000000"/>
                </a:solidFill>
                <a:effectLst/>
                <a:latin typeface="Noto Sans JP"/>
              </a:rPr>
              <a:t>tmpfs</a:t>
            </a:r>
            <a:r>
              <a:rPr lang="en-GB" sz="4000" b="0" i="0" dirty="0">
                <a:solidFill>
                  <a:srgbClr val="000000"/>
                </a:solidFill>
                <a:effectLst/>
                <a:latin typeface="Noto Sans JP"/>
              </a:rPr>
              <a:t> </a:t>
            </a:r>
            <a:r>
              <a:rPr lang="en-GB" sz="4000" dirty="0">
                <a:solidFill>
                  <a:srgbClr val="000000"/>
                </a:solidFill>
                <a:latin typeface="Noto Sans JP"/>
              </a:rPr>
              <a:t>that is</a:t>
            </a:r>
            <a:r>
              <a:rPr lang="en-GB" sz="4000" b="0" i="0" dirty="0">
                <a:solidFill>
                  <a:srgbClr val="000000"/>
                </a:solidFill>
                <a:effectLst/>
                <a:latin typeface="Noto Sans JP"/>
              </a:rPr>
              <a:t> </a:t>
            </a:r>
            <a:r>
              <a:rPr lang="en-GB" sz="4000" b="1" i="0" dirty="0">
                <a:solidFill>
                  <a:srgbClr val="000000"/>
                </a:solidFill>
                <a:effectLst/>
                <a:latin typeface="Noto Sans JP"/>
              </a:rPr>
              <a:t>not permanent</a:t>
            </a:r>
            <a:r>
              <a:rPr lang="en-GB" sz="4000" dirty="0">
                <a:solidFill>
                  <a:srgbClr val="000000"/>
                </a:solidFill>
                <a:latin typeface="Noto Sans JP"/>
              </a:rPr>
              <a:t>. </a:t>
            </a:r>
            <a:r>
              <a:rPr lang="en-GB" sz="4000" b="0" i="0" dirty="0">
                <a:solidFill>
                  <a:srgbClr val="000000"/>
                </a:solidFill>
                <a:effectLst/>
                <a:latin typeface="Noto Sans JP"/>
              </a:rPr>
              <a:t>The data is written directly on to the host’s memory and deleted when the container is stopped.</a:t>
            </a:r>
            <a:endParaRPr lang="en-GB" sz="4000" dirty="0">
              <a:solidFill>
                <a:srgbClr val="000000"/>
              </a:solidFill>
              <a:latin typeface="Noto Sans JP"/>
            </a:endParaRPr>
          </a:p>
          <a:p>
            <a:pPr algn="l"/>
            <a:endParaRPr lang="en-GB" sz="4000" b="0" i="0" dirty="0">
              <a:solidFill>
                <a:srgbClr val="000000"/>
              </a:solidFill>
              <a:effectLst/>
              <a:latin typeface="Noto Sans JP"/>
            </a:endParaRPr>
          </a:p>
          <a:p>
            <a:pPr algn="l"/>
            <a:r>
              <a:rPr lang="en-GB" sz="4000" b="0" i="0" dirty="0">
                <a:solidFill>
                  <a:srgbClr val="000000"/>
                </a:solidFill>
                <a:effectLst/>
                <a:latin typeface="Noto Sans JP"/>
              </a:rPr>
              <a:t>The difference between these is, </a:t>
            </a:r>
            <a:r>
              <a:rPr lang="en-GB" sz="4000" b="1" i="0" dirty="0">
                <a:solidFill>
                  <a:srgbClr val="000000"/>
                </a:solidFill>
                <a:effectLst/>
                <a:latin typeface="Noto Sans JP"/>
              </a:rPr>
              <a:t>volumes</a:t>
            </a:r>
            <a:r>
              <a:rPr lang="en-GB" sz="4000" b="0" i="0" dirty="0">
                <a:solidFill>
                  <a:srgbClr val="000000"/>
                </a:solidFill>
                <a:effectLst/>
                <a:latin typeface="Noto Sans JP"/>
              </a:rPr>
              <a:t> have a dedicated filesystem on the host (/var/lib/ docker/volumes) and are directly controlled through the Docker CLI. On the other hand,</a:t>
            </a:r>
            <a:r>
              <a:rPr lang="en-GB" sz="4000" b="1" i="0" dirty="0">
                <a:solidFill>
                  <a:srgbClr val="000000"/>
                </a:solidFill>
                <a:effectLst/>
                <a:latin typeface="Noto Sans JP"/>
              </a:rPr>
              <a:t> bind mounts</a:t>
            </a:r>
            <a:r>
              <a:rPr lang="en-GB" sz="4000" b="0" i="0" dirty="0">
                <a:solidFill>
                  <a:srgbClr val="000000"/>
                </a:solidFill>
                <a:effectLst/>
                <a:latin typeface="Noto Sans JP"/>
              </a:rPr>
              <a:t> use any available host filesystem. Whereas </a:t>
            </a:r>
            <a:r>
              <a:rPr lang="en-GB" sz="4000" b="1" i="0" dirty="0" err="1">
                <a:solidFill>
                  <a:srgbClr val="000000"/>
                </a:solidFill>
                <a:effectLst/>
                <a:latin typeface="Noto Sans JP"/>
              </a:rPr>
              <a:t>tmfs</a:t>
            </a:r>
            <a:r>
              <a:rPr lang="en-GB" sz="4000" b="0" i="0" dirty="0">
                <a:solidFill>
                  <a:srgbClr val="000000"/>
                </a:solidFill>
                <a:effectLst/>
                <a:latin typeface="Noto Sans JP"/>
              </a:rPr>
              <a:t>, uses the host memory.</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GB" sz="2800" b="0" i="0" dirty="0">
              <a:solidFill>
                <a:srgbClr val="000000"/>
              </a:solidFill>
              <a:effectLst/>
              <a:latin typeface="Noto Sans JP"/>
            </a:endParaRPr>
          </a:p>
          <a:p>
            <a:pPr marL="0" marR="0" lvl="0" indent="0" algn="l" defTabSz="914400" rtl="0" eaLnBrk="1" fontAlgn="base" latinLnBrk="0" hangingPunct="1">
              <a:lnSpc>
                <a:spcPct val="100000"/>
              </a:lnSpc>
              <a:spcBef>
                <a:spcPts val="0"/>
              </a:spcBef>
              <a:spcAft>
                <a:spcPts val="0"/>
              </a:spcAft>
              <a:buClrTx/>
              <a:buSzTx/>
              <a:buFontTx/>
              <a:buNone/>
              <a:tabLst/>
              <a:defRPr/>
            </a:pPr>
            <a:endParaRPr lang="en-GB" sz="2800" b="0" i="0" dirty="0">
              <a:solidFill>
                <a:srgbClr val="000000"/>
              </a:solidFill>
              <a:effectLst/>
              <a:latin typeface="Noto Sans JP"/>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GB" sz="2800" b="0" i="0" dirty="0">
                <a:solidFill>
                  <a:srgbClr val="000000"/>
                </a:solidFill>
                <a:effectLst/>
                <a:latin typeface="Noto Sans JP"/>
              </a:rPr>
              <a:t>From the container perspective, it </a:t>
            </a:r>
            <a:r>
              <a:rPr lang="en-GB" sz="2800" b="1" i="0" dirty="0">
                <a:solidFill>
                  <a:srgbClr val="000000"/>
                </a:solidFill>
                <a:effectLst/>
                <a:latin typeface="Noto Sans JP"/>
              </a:rPr>
              <a:t>doesn’t know</a:t>
            </a:r>
            <a:r>
              <a:rPr lang="en-GB" sz="2800" b="0" i="0" dirty="0">
                <a:solidFill>
                  <a:srgbClr val="000000"/>
                </a:solidFill>
                <a:effectLst/>
                <a:latin typeface="Noto Sans JP"/>
              </a:rPr>
              <a:t> what sort of storage is in use.</a:t>
            </a:r>
          </a:p>
          <a:p>
            <a:pPr algn="l" rtl="0" fontAlgn="base"/>
            <a:br>
              <a:rPr lang="en-US" sz="1800" b="0" i="0" u="none" strike="noStrike" dirty="0">
                <a:solidFill>
                  <a:srgbClr val="4F81BD"/>
                </a:solidFill>
                <a:effectLst/>
                <a:latin typeface="Calibri" panose="020F0502020204030204" pitchFamily="34" charset="0"/>
              </a:rPr>
            </a:br>
            <a:br>
              <a:rPr lang="en-US" sz="1800" b="0" i="0" u="none" strike="noStrike" dirty="0">
                <a:solidFill>
                  <a:srgbClr val="4F81BD"/>
                </a:solidFill>
                <a:effectLst/>
                <a:latin typeface="Calibri" panose="020F0502020204030204" pitchFamily="34" charset="0"/>
              </a:rPr>
            </a:br>
            <a:r>
              <a:rPr lang="en-US" sz="1800" b="0" i="0" u="none" strike="noStrike" dirty="0">
                <a:solidFill>
                  <a:srgbClr val="4F81BD"/>
                </a:solidFill>
                <a:effectLst/>
                <a:latin typeface="Calibri" panose="020F0502020204030204" pitchFamily="34" charset="0"/>
              </a:rPr>
              <a:t>Volumes </a:t>
            </a:r>
            <a:r>
              <a:rPr lang="en-US" sz="1800" b="0" i="0" u="none" strike="noStrike" dirty="0">
                <a:solidFill>
                  <a:srgbClr val="000000"/>
                </a:solidFill>
                <a:effectLst/>
                <a:latin typeface="Calibri" panose="020F0502020204030204" pitchFamily="34" charset="0"/>
              </a:rPr>
              <a:t>are stored in a part of the host filesystem which is managed by Docker (/var/lib/docker/volumes/ on Linux). Non-Docker processes should not modify this part of the filesystem. Volumes are the best way to persist data in Docker.</a:t>
            </a:r>
            <a:r>
              <a:rPr lang="en-US" sz="1800"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sz="1800" b="0" i="0" dirty="0">
                <a:solidFill>
                  <a:srgbClr val="4F81BD"/>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just" rtl="0" fontAlgn="base"/>
            <a:r>
              <a:rPr lang="en-US" sz="1800" b="0" i="0" u="none" strike="noStrike" dirty="0">
                <a:solidFill>
                  <a:srgbClr val="4F81BD"/>
                </a:solidFill>
                <a:effectLst/>
                <a:latin typeface="Calibri" panose="020F0502020204030204" pitchFamily="34" charset="0"/>
              </a:rPr>
              <a:t>Bind mounts </a:t>
            </a:r>
            <a:r>
              <a:rPr lang="en-US" sz="1800" b="0" i="0" u="none" strike="noStrike" dirty="0">
                <a:solidFill>
                  <a:srgbClr val="000000"/>
                </a:solidFill>
                <a:effectLst/>
                <a:latin typeface="Calibri" panose="020F0502020204030204" pitchFamily="34" charset="0"/>
              </a:rPr>
              <a:t>may be stored anywhere on the host system. They may even be important system files or directories. Non-Docker processes on the Docker host or a Docker container can modify them at any time.</a:t>
            </a:r>
            <a:r>
              <a:rPr lang="en-US" sz="1800"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just" rtl="0" fontAlgn="base"/>
            <a:r>
              <a:rPr lang="en-US" sz="1800" b="0" i="0" dirty="0">
                <a:solidFill>
                  <a:srgbClr val="4F81BD"/>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just" rtl="0" fontAlgn="base"/>
            <a:r>
              <a:rPr lang="en-US" sz="1800" b="0" i="0" u="none" strike="noStrike" dirty="0" err="1">
                <a:solidFill>
                  <a:srgbClr val="4F81BD"/>
                </a:solidFill>
                <a:effectLst/>
                <a:latin typeface="Calibri" panose="020F0502020204030204" pitchFamily="34" charset="0"/>
              </a:rPr>
              <a:t>Tmpfs</a:t>
            </a:r>
            <a:r>
              <a:rPr lang="en-US" sz="1800" b="0" i="0" u="none" strike="noStrike" dirty="0">
                <a:solidFill>
                  <a:srgbClr val="4F81BD"/>
                </a:solidFill>
                <a:effectLst/>
                <a:latin typeface="Calibri" panose="020F0502020204030204" pitchFamily="34" charset="0"/>
              </a:rPr>
              <a:t> mounts </a:t>
            </a:r>
            <a:r>
              <a:rPr lang="en-US" sz="1800" b="0" i="0" u="none" strike="noStrike" dirty="0">
                <a:solidFill>
                  <a:srgbClr val="000000"/>
                </a:solidFill>
                <a:effectLst/>
                <a:latin typeface="Calibri" panose="020F0502020204030204" pitchFamily="34" charset="0"/>
              </a:rPr>
              <a:t>are stored in the host system’s memory only, and are never written to the host system’s filesystem.</a:t>
            </a:r>
            <a:endParaRPr lang="en-US" b="0" i="0" dirty="0">
              <a:solidFill>
                <a:srgbClr val="000000"/>
              </a:solidFill>
              <a:effectLst/>
              <a:latin typeface="Segoe UI" panose="020B0502040204020203" pitchFamily="34" charset="0"/>
            </a:endParaRPr>
          </a:p>
          <a:p>
            <a:endParaRPr lang="en-MD" dirty="0"/>
          </a:p>
        </p:txBody>
      </p:sp>
      <p:sp>
        <p:nvSpPr>
          <p:cNvPr id="4" name="Slide Number Placeholder 3"/>
          <p:cNvSpPr>
            <a:spLocks noGrp="1"/>
          </p:cNvSpPr>
          <p:nvPr>
            <p:ph type="sldNum" sz="quarter" idx="5"/>
          </p:nvPr>
        </p:nvSpPr>
        <p:spPr/>
        <p:txBody>
          <a:bodyPr/>
          <a:lstStyle/>
          <a:p>
            <a:fld id="{EFB4C4C9-DAEA-3C44-91DF-D9D988D64479}" type="slidenum">
              <a:rPr lang="en-RO" smtClean="0"/>
              <a:t>15</a:t>
            </a:fld>
            <a:endParaRPr lang="en-RO"/>
          </a:p>
        </p:txBody>
      </p:sp>
    </p:spTree>
    <p:extLst>
      <p:ext uri="{BB962C8B-B14F-4D97-AF65-F5344CB8AC3E}">
        <p14:creationId xmlns:p14="http://schemas.microsoft.com/office/powerpoint/2010/main" val="501881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7D9E3-08FF-4554-8B58-3F26A5195EA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RO"/>
          </a:p>
        </p:txBody>
      </p:sp>
      <p:sp>
        <p:nvSpPr>
          <p:cNvPr id="3" name="Subtitle 2">
            <a:extLst>
              <a:ext uri="{FF2B5EF4-FFF2-40B4-BE49-F238E27FC236}">
                <a16:creationId xmlns:a16="http://schemas.microsoft.com/office/drawing/2014/main" id="{5BFA0DD4-9299-0DA6-1C07-2A4E072CFE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RO"/>
          </a:p>
        </p:txBody>
      </p:sp>
      <p:sp>
        <p:nvSpPr>
          <p:cNvPr id="4" name="Date Placeholder 3">
            <a:extLst>
              <a:ext uri="{FF2B5EF4-FFF2-40B4-BE49-F238E27FC236}">
                <a16:creationId xmlns:a16="http://schemas.microsoft.com/office/drawing/2014/main" id="{B8E18207-E3AF-7BC2-B838-AB00CB5A5118}"/>
              </a:ext>
            </a:extLst>
          </p:cNvPr>
          <p:cNvSpPr>
            <a:spLocks noGrp="1"/>
          </p:cNvSpPr>
          <p:nvPr>
            <p:ph type="dt" sz="half" idx="10"/>
          </p:nvPr>
        </p:nvSpPr>
        <p:spPr/>
        <p:txBody>
          <a:bodyPr/>
          <a:lstStyle/>
          <a:p>
            <a:fld id="{420053D7-B44A-554E-86BC-A9F092E7CDAA}" type="datetimeFigureOut">
              <a:rPr lang="en-RO" smtClean="0"/>
              <a:t>12/5/23</a:t>
            </a:fld>
            <a:endParaRPr lang="en-RO"/>
          </a:p>
        </p:txBody>
      </p:sp>
      <p:sp>
        <p:nvSpPr>
          <p:cNvPr id="5" name="Footer Placeholder 4">
            <a:extLst>
              <a:ext uri="{FF2B5EF4-FFF2-40B4-BE49-F238E27FC236}">
                <a16:creationId xmlns:a16="http://schemas.microsoft.com/office/drawing/2014/main" id="{AB600E6A-07AA-A3B7-3018-4CB55BC2D541}"/>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9F8FAB23-59CC-D04E-D2F2-E4585386E15C}"/>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3520977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5DBAD-30D9-C1F7-FF61-AA621DB31B39}"/>
              </a:ext>
            </a:extLst>
          </p:cNvPr>
          <p:cNvSpPr>
            <a:spLocks noGrp="1"/>
          </p:cNvSpPr>
          <p:nvPr>
            <p:ph type="title"/>
          </p:nvPr>
        </p:nvSpPr>
        <p:spPr/>
        <p:txBody>
          <a:bodyPr/>
          <a:lstStyle/>
          <a:p>
            <a:r>
              <a:rPr lang="en-GB"/>
              <a:t>Click to edit Master title style</a:t>
            </a:r>
            <a:endParaRPr lang="en-RO"/>
          </a:p>
        </p:txBody>
      </p:sp>
      <p:sp>
        <p:nvSpPr>
          <p:cNvPr id="3" name="Vertical Text Placeholder 2">
            <a:extLst>
              <a:ext uri="{FF2B5EF4-FFF2-40B4-BE49-F238E27FC236}">
                <a16:creationId xmlns:a16="http://schemas.microsoft.com/office/drawing/2014/main" id="{3DABB88B-8DBC-6D30-6A9A-10965E2B26B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Date Placeholder 3">
            <a:extLst>
              <a:ext uri="{FF2B5EF4-FFF2-40B4-BE49-F238E27FC236}">
                <a16:creationId xmlns:a16="http://schemas.microsoft.com/office/drawing/2014/main" id="{897AD753-A377-277C-6D86-14B6F1F75366}"/>
              </a:ext>
            </a:extLst>
          </p:cNvPr>
          <p:cNvSpPr>
            <a:spLocks noGrp="1"/>
          </p:cNvSpPr>
          <p:nvPr>
            <p:ph type="dt" sz="half" idx="10"/>
          </p:nvPr>
        </p:nvSpPr>
        <p:spPr/>
        <p:txBody>
          <a:bodyPr/>
          <a:lstStyle/>
          <a:p>
            <a:fld id="{420053D7-B44A-554E-86BC-A9F092E7CDAA}" type="datetimeFigureOut">
              <a:rPr lang="en-RO" smtClean="0"/>
              <a:t>12/5/23</a:t>
            </a:fld>
            <a:endParaRPr lang="en-RO"/>
          </a:p>
        </p:txBody>
      </p:sp>
      <p:sp>
        <p:nvSpPr>
          <p:cNvPr id="5" name="Footer Placeholder 4">
            <a:extLst>
              <a:ext uri="{FF2B5EF4-FFF2-40B4-BE49-F238E27FC236}">
                <a16:creationId xmlns:a16="http://schemas.microsoft.com/office/drawing/2014/main" id="{F68E7266-3564-80AC-C82B-BDA0DA725D32}"/>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EECD0FE8-527F-7CE9-6034-22F44875D106}"/>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32944718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858D83-7C7F-61E1-6ABE-1CB7C4063B3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RO"/>
          </a:p>
        </p:txBody>
      </p:sp>
      <p:sp>
        <p:nvSpPr>
          <p:cNvPr id="3" name="Vertical Text Placeholder 2">
            <a:extLst>
              <a:ext uri="{FF2B5EF4-FFF2-40B4-BE49-F238E27FC236}">
                <a16:creationId xmlns:a16="http://schemas.microsoft.com/office/drawing/2014/main" id="{027AD536-CD9E-B2F8-4042-5FA1EA14AC1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Date Placeholder 3">
            <a:extLst>
              <a:ext uri="{FF2B5EF4-FFF2-40B4-BE49-F238E27FC236}">
                <a16:creationId xmlns:a16="http://schemas.microsoft.com/office/drawing/2014/main" id="{A1048103-C74A-8686-7F12-C889F3726FDF}"/>
              </a:ext>
            </a:extLst>
          </p:cNvPr>
          <p:cNvSpPr>
            <a:spLocks noGrp="1"/>
          </p:cNvSpPr>
          <p:nvPr>
            <p:ph type="dt" sz="half" idx="10"/>
          </p:nvPr>
        </p:nvSpPr>
        <p:spPr/>
        <p:txBody>
          <a:bodyPr/>
          <a:lstStyle/>
          <a:p>
            <a:fld id="{420053D7-B44A-554E-86BC-A9F092E7CDAA}" type="datetimeFigureOut">
              <a:rPr lang="en-RO" smtClean="0"/>
              <a:t>12/5/23</a:t>
            </a:fld>
            <a:endParaRPr lang="en-RO"/>
          </a:p>
        </p:txBody>
      </p:sp>
      <p:sp>
        <p:nvSpPr>
          <p:cNvPr id="5" name="Footer Placeholder 4">
            <a:extLst>
              <a:ext uri="{FF2B5EF4-FFF2-40B4-BE49-F238E27FC236}">
                <a16:creationId xmlns:a16="http://schemas.microsoft.com/office/drawing/2014/main" id="{4EC1B99C-6E7E-C873-DBCB-699308D08523}"/>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4D8D93A5-62E7-DE20-6AAA-156617EE9431}"/>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12574750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D300338-2E84-36AB-C2B4-C2C1892DC51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99326" y="164038"/>
            <a:ext cx="923400" cy="502330"/>
          </a:xfrm>
          <a:prstGeom prst="rect">
            <a:avLst/>
          </a:prstGeom>
        </p:spPr>
      </p:pic>
    </p:spTree>
    <p:extLst>
      <p:ext uri="{BB962C8B-B14F-4D97-AF65-F5344CB8AC3E}">
        <p14:creationId xmlns:p14="http://schemas.microsoft.com/office/powerpoint/2010/main" val="284968632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C074E-1B10-813D-9E06-581C516A674E}"/>
              </a:ext>
            </a:extLst>
          </p:cNvPr>
          <p:cNvSpPr>
            <a:spLocks noGrp="1"/>
          </p:cNvSpPr>
          <p:nvPr>
            <p:ph type="title"/>
          </p:nvPr>
        </p:nvSpPr>
        <p:spPr/>
        <p:txBody>
          <a:bodyPr/>
          <a:lstStyle/>
          <a:p>
            <a:r>
              <a:rPr lang="en-GB"/>
              <a:t>Click to edit Master title style</a:t>
            </a:r>
            <a:endParaRPr lang="en-RO"/>
          </a:p>
        </p:txBody>
      </p:sp>
      <p:sp>
        <p:nvSpPr>
          <p:cNvPr id="3" name="Content Placeholder 2">
            <a:extLst>
              <a:ext uri="{FF2B5EF4-FFF2-40B4-BE49-F238E27FC236}">
                <a16:creationId xmlns:a16="http://schemas.microsoft.com/office/drawing/2014/main" id="{DBF6D381-25A9-49E1-636C-4749419D16A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Date Placeholder 3">
            <a:extLst>
              <a:ext uri="{FF2B5EF4-FFF2-40B4-BE49-F238E27FC236}">
                <a16:creationId xmlns:a16="http://schemas.microsoft.com/office/drawing/2014/main" id="{49521F68-8E63-2E95-DFE5-2C3E9FDF2CE4}"/>
              </a:ext>
            </a:extLst>
          </p:cNvPr>
          <p:cNvSpPr>
            <a:spLocks noGrp="1"/>
          </p:cNvSpPr>
          <p:nvPr>
            <p:ph type="dt" sz="half" idx="10"/>
          </p:nvPr>
        </p:nvSpPr>
        <p:spPr/>
        <p:txBody>
          <a:bodyPr/>
          <a:lstStyle/>
          <a:p>
            <a:fld id="{420053D7-B44A-554E-86BC-A9F092E7CDAA}" type="datetimeFigureOut">
              <a:rPr lang="en-RO" smtClean="0"/>
              <a:t>12/5/23</a:t>
            </a:fld>
            <a:endParaRPr lang="en-RO"/>
          </a:p>
        </p:txBody>
      </p:sp>
      <p:sp>
        <p:nvSpPr>
          <p:cNvPr id="5" name="Footer Placeholder 4">
            <a:extLst>
              <a:ext uri="{FF2B5EF4-FFF2-40B4-BE49-F238E27FC236}">
                <a16:creationId xmlns:a16="http://schemas.microsoft.com/office/drawing/2014/main" id="{E6C152F4-922F-351C-DBFB-04CEDF485F8B}"/>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E757491F-D24A-4ACB-A27F-5FDD3C57A90D}"/>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3556439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7C947-D272-8375-95D0-DE50B428E0C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RO"/>
          </a:p>
        </p:txBody>
      </p:sp>
      <p:sp>
        <p:nvSpPr>
          <p:cNvPr id="3" name="Text Placeholder 2">
            <a:extLst>
              <a:ext uri="{FF2B5EF4-FFF2-40B4-BE49-F238E27FC236}">
                <a16:creationId xmlns:a16="http://schemas.microsoft.com/office/drawing/2014/main" id="{69060A43-9417-25F5-DC8F-E098D86D50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E710967-020D-503C-6252-E6062113FB81}"/>
              </a:ext>
            </a:extLst>
          </p:cNvPr>
          <p:cNvSpPr>
            <a:spLocks noGrp="1"/>
          </p:cNvSpPr>
          <p:nvPr>
            <p:ph type="dt" sz="half" idx="10"/>
          </p:nvPr>
        </p:nvSpPr>
        <p:spPr/>
        <p:txBody>
          <a:bodyPr/>
          <a:lstStyle/>
          <a:p>
            <a:fld id="{420053D7-B44A-554E-86BC-A9F092E7CDAA}" type="datetimeFigureOut">
              <a:rPr lang="en-RO" smtClean="0"/>
              <a:t>12/5/23</a:t>
            </a:fld>
            <a:endParaRPr lang="en-RO"/>
          </a:p>
        </p:txBody>
      </p:sp>
      <p:sp>
        <p:nvSpPr>
          <p:cNvPr id="5" name="Footer Placeholder 4">
            <a:extLst>
              <a:ext uri="{FF2B5EF4-FFF2-40B4-BE49-F238E27FC236}">
                <a16:creationId xmlns:a16="http://schemas.microsoft.com/office/drawing/2014/main" id="{D86D16C4-7C4A-39B2-B8F7-30D656F883BC}"/>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EB45D1BF-628B-01E3-5B38-0DD4122391AE}"/>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2837409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CC10D-046B-67A0-F029-C035BAE2AB2E}"/>
              </a:ext>
            </a:extLst>
          </p:cNvPr>
          <p:cNvSpPr>
            <a:spLocks noGrp="1"/>
          </p:cNvSpPr>
          <p:nvPr>
            <p:ph type="title"/>
          </p:nvPr>
        </p:nvSpPr>
        <p:spPr/>
        <p:txBody>
          <a:bodyPr/>
          <a:lstStyle/>
          <a:p>
            <a:r>
              <a:rPr lang="en-GB"/>
              <a:t>Click to edit Master title style</a:t>
            </a:r>
            <a:endParaRPr lang="en-RO"/>
          </a:p>
        </p:txBody>
      </p:sp>
      <p:sp>
        <p:nvSpPr>
          <p:cNvPr id="3" name="Content Placeholder 2">
            <a:extLst>
              <a:ext uri="{FF2B5EF4-FFF2-40B4-BE49-F238E27FC236}">
                <a16:creationId xmlns:a16="http://schemas.microsoft.com/office/drawing/2014/main" id="{6CD658BA-4E8F-EB18-2FE3-7F5E465ADB9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Content Placeholder 3">
            <a:extLst>
              <a:ext uri="{FF2B5EF4-FFF2-40B4-BE49-F238E27FC236}">
                <a16:creationId xmlns:a16="http://schemas.microsoft.com/office/drawing/2014/main" id="{4067F5AA-4E02-C50A-A077-8114341DF7C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5" name="Date Placeholder 4">
            <a:extLst>
              <a:ext uri="{FF2B5EF4-FFF2-40B4-BE49-F238E27FC236}">
                <a16:creationId xmlns:a16="http://schemas.microsoft.com/office/drawing/2014/main" id="{8867C6CB-AE58-6477-4A2C-2ECAAFCEEB21}"/>
              </a:ext>
            </a:extLst>
          </p:cNvPr>
          <p:cNvSpPr>
            <a:spLocks noGrp="1"/>
          </p:cNvSpPr>
          <p:nvPr>
            <p:ph type="dt" sz="half" idx="10"/>
          </p:nvPr>
        </p:nvSpPr>
        <p:spPr/>
        <p:txBody>
          <a:bodyPr/>
          <a:lstStyle/>
          <a:p>
            <a:fld id="{420053D7-B44A-554E-86BC-A9F092E7CDAA}" type="datetimeFigureOut">
              <a:rPr lang="en-RO" smtClean="0"/>
              <a:t>12/5/23</a:t>
            </a:fld>
            <a:endParaRPr lang="en-RO"/>
          </a:p>
        </p:txBody>
      </p:sp>
      <p:sp>
        <p:nvSpPr>
          <p:cNvPr id="6" name="Footer Placeholder 5">
            <a:extLst>
              <a:ext uri="{FF2B5EF4-FFF2-40B4-BE49-F238E27FC236}">
                <a16:creationId xmlns:a16="http://schemas.microsoft.com/office/drawing/2014/main" id="{7A396B03-DF98-2DC4-84D3-1FBD158E496C}"/>
              </a:ext>
            </a:extLst>
          </p:cNvPr>
          <p:cNvSpPr>
            <a:spLocks noGrp="1"/>
          </p:cNvSpPr>
          <p:nvPr>
            <p:ph type="ftr" sz="quarter" idx="11"/>
          </p:nvPr>
        </p:nvSpPr>
        <p:spPr/>
        <p:txBody>
          <a:bodyPr/>
          <a:lstStyle/>
          <a:p>
            <a:endParaRPr lang="en-RO"/>
          </a:p>
        </p:txBody>
      </p:sp>
      <p:sp>
        <p:nvSpPr>
          <p:cNvPr id="7" name="Slide Number Placeholder 6">
            <a:extLst>
              <a:ext uri="{FF2B5EF4-FFF2-40B4-BE49-F238E27FC236}">
                <a16:creationId xmlns:a16="http://schemas.microsoft.com/office/drawing/2014/main" id="{68378311-04D6-CC0B-2E96-977CC3CD48D5}"/>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1486859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87BA-B268-EC7E-680A-CD8BF4036768}"/>
              </a:ext>
            </a:extLst>
          </p:cNvPr>
          <p:cNvSpPr>
            <a:spLocks noGrp="1"/>
          </p:cNvSpPr>
          <p:nvPr>
            <p:ph type="title"/>
          </p:nvPr>
        </p:nvSpPr>
        <p:spPr>
          <a:xfrm>
            <a:off x="839788" y="365125"/>
            <a:ext cx="10515600" cy="1325563"/>
          </a:xfrm>
        </p:spPr>
        <p:txBody>
          <a:bodyPr/>
          <a:lstStyle/>
          <a:p>
            <a:r>
              <a:rPr lang="en-GB"/>
              <a:t>Click to edit Master title style</a:t>
            </a:r>
            <a:endParaRPr lang="en-RO"/>
          </a:p>
        </p:txBody>
      </p:sp>
      <p:sp>
        <p:nvSpPr>
          <p:cNvPr id="3" name="Text Placeholder 2">
            <a:extLst>
              <a:ext uri="{FF2B5EF4-FFF2-40B4-BE49-F238E27FC236}">
                <a16:creationId xmlns:a16="http://schemas.microsoft.com/office/drawing/2014/main" id="{F66109FA-098E-8D29-ED85-A5C484B8DE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717D3FE-2347-C07B-F97C-B3725EEE6087}"/>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5" name="Text Placeholder 4">
            <a:extLst>
              <a:ext uri="{FF2B5EF4-FFF2-40B4-BE49-F238E27FC236}">
                <a16:creationId xmlns:a16="http://schemas.microsoft.com/office/drawing/2014/main" id="{22BDA0B9-6711-62E5-4587-A3D50089889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B768257-6982-9F6B-657E-6514737EDA3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7" name="Date Placeholder 6">
            <a:extLst>
              <a:ext uri="{FF2B5EF4-FFF2-40B4-BE49-F238E27FC236}">
                <a16:creationId xmlns:a16="http://schemas.microsoft.com/office/drawing/2014/main" id="{37F29C51-506F-3D0D-970C-BD7912AC4C9B}"/>
              </a:ext>
            </a:extLst>
          </p:cNvPr>
          <p:cNvSpPr>
            <a:spLocks noGrp="1"/>
          </p:cNvSpPr>
          <p:nvPr>
            <p:ph type="dt" sz="half" idx="10"/>
          </p:nvPr>
        </p:nvSpPr>
        <p:spPr/>
        <p:txBody>
          <a:bodyPr/>
          <a:lstStyle/>
          <a:p>
            <a:fld id="{420053D7-B44A-554E-86BC-A9F092E7CDAA}" type="datetimeFigureOut">
              <a:rPr lang="en-RO" smtClean="0"/>
              <a:t>12/5/23</a:t>
            </a:fld>
            <a:endParaRPr lang="en-RO"/>
          </a:p>
        </p:txBody>
      </p:sp>
      <p:sp>
        <p:nvSpPr>
          <p:cNvPr id="8" name="Footer Placeholder 7">
            <a:extLst>
              <a:ext uri="{FF2B5EF4-FFF2-40B4-BE49-F238E27FC236}">
                <a16:creationId xmlns:a16="http://schemas.microsoft.com/office/drawing/2014/main" id="{E0C7E104-2D78-C856-BA34-18B8285BBEE2}"/>
              </a:ext>
            </a:extLst>
          </p:cNvPr>
          <p:cNvSpPr>
            <a:spLocks noGrp="1"/>
          </p:cNvSpPr>
          <p:nvPr>
            <p:ph type="ftr" sz="quarter" idx="11"/>
          </p:nvPr>
        </p:nvSpPr>
        <p:spPr/>
        <p:txBody>
          <a:bodyPr/>
          <a:lstStyle/>
          <a:p>
            <a:endParaRPr lang="en-RO"/>
          </a:p>
        </p:txBody>
      </p:sp>
      <p:sp>
        <p:nvSpPr>
          <p:cNvPr id="9" name="Slide Number Placeholder 8">
            <a:extLst>
              <a:ext uri="{FF2B5EF4-FFF2-40B4-BE49-F238E27FC236}">
                <a16:creationId xmlns:a16="http://schemas.microsoft.com/office/drawing/2014/main" id="{EED0E777-8B37-2BA1-4AFA-8F529386C56D}"/>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3217860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98877-7A7E-A0FA-F171-05B8E20EFC82}"/>
              </a:ext>
            </a:extLst>
          </p:cNvPr>
          <p:cNvSpPr>
            <a:spLocks noGrp="1"/>
          </p:cNvSpPr>
          <p:nvPr>
            <p:ph type="title"/>
          </p:nvPr>
        </p:nvSpPr>
        <p:spPr/>
        <p:txBody>
          <a:bodyPr/>
          <a:lstStyle/>
          <a:p>
            <a:r>
              <a:rPr lang="en-GB"/>
              <a:t>Click to edit Master title style</a:t>
            </a:r>
            <a:endParaRPr lang="en-RO"/>
          </a:p>
        </p:txBody>
      </p:sp>
      <p:sp>
        <p:nvSpPr>
          <p:cNvPr id="3" name="Date Placeholder 2">
            <a:extLst>
              <a:ext uri="{FF2B5EF4-FFF2-40B4-BE49-F238E27FC236}">
                <a16:creationId xmlns:a16="http://schemas.microsoft.com/office/drawing/2014/main" id="{44F81D7C-5A94-3D94-9D56-8934381F4310}"/>
              </a:ext>
            </a:extLst>
          </p:cNvPr>
          <p:cNvSpPr>
            <a:spLocks noGrp="1"/>
          </p:cNvSpPr>
          <p:nvPr>
            <p:ph type="dt" sz="half" idx="10"/>
          </p:nvPr>
        </p:nvSpPr>
        <p:spPr/>
        <p:txBody>
          <a:bodyPr/>
          <a:lstStyle/>
          <a:p>
            <a:fld id="{420053D7-B44A-554E-86BC-A9F092E7CDAA}" type="datetimeFigureOut">
              <a:rPr lang="en-RO" smtClean="0"/>
              <a:t>12/5/23</a:t>
            </a:fld>
            <a:endParaRPr lang="en-RO"/>
          </a:p>
        </p:txBody>
      </p:sp>
      <p:sp>
        <p:nvSpPr>
          <p:cNvPr id="4" name="Footer Placeholder 3">
            <a:extLst>
              <a:ext uri="{FF2B5EF4-FFF2-40B4-BE49-F238E27FC236}">
                <a16:creationId xmlns:a16="http://schemas.microsoft.com/office/drawing/2014/main" id="{3DFA744F-6406-0AA6-F99C-AE8C39EC22A7}"/>
              </a:ext>
            </a:extLst>
          </p:cNvPr>
          <p:cNvSpPr>
            <a:spLocks noGrp="1"/>
          </p:cNvSpPr>
          <p:nvPr>
            <p:ph type="ftr" sz="quarter" idx="11"/>
          </p:nvPr>
        </p:nvSpPr>
        <p:spPr/>
        <p:txBody>
          <a:bodyPr/>
          <a:lstStyle/>
          <a:p>
            <a:endParaRPr lang="en-RO"/>
          </a:p>
        </p:txBody>
      </p:sp>
      <p:sp>
        <p:nvSpPr>
          <p:cNvPr id="5" name="Slide Number Placeholder 4">
            <a:extLst>
              <a:ext uri="{FF2B5EF4-FFF2-40B4-BE49-F238E27FC236}">
                <a16:creationId xmlns:a16="http://schemas.microsoft.com/office/drawing/2014/main" id="{41619668-0648-927C-D891-F5C2F2BBFBB2}"/>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17358871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48065E-0C9F-0C61-B66F-4AB6953B6AD0}"/>
              </a:ext>
            </a:extLst>
          </p:cNvPr>
          <p:cNvSpPr>
            <a:spLocks noGrp="1"/>
          </p:cNvSpPr>
          <p:nvPr>
            <p:ph type="dt" sz="half" idx="10"/>
          </p:nvPr>
        </p:nvSpPr>
        <p:spPr/>
        <p:txBody>
          <a:bodyPr/>
          <a:lstStyle/>
          <a:p>
            <a:fld id="{420053D7-B44A-554E-86BC-A9F092E7CDAA}" type="datetimeFigureOut">
              <a:rPr lang="en-RO" smtClean="0"/>
              <a:t>12/5/23</a:t>
            </a:fld>
            <a:endParaRPr lang="en-RO"/>
          </a:p>
        </p:txBody>
      </p:sp>
      <p:sp>
        <p:nvSpPr>
          <p:cNvPr id="3" name="Footer Placeholder 2">
            <a:extLst>
              <a:ext uri="{FF2B5EF4-FFF2-40B4-BE49-F238E27FC236}">
                <a16:creationId xmlns:a16="http://schemas.microsoft.com/office/drawing/2014/main" id="{96E4E40D-11B9-2F7C-0542-BD22B77377E0}"/>
              </a:ext>
            </a:extLst>
          </p:cNvPr>
          <p:cNvSpPr>
            <a:spLocks noGrp="1"/>
          </p:cNvSpPr>
          <p:nvPr>
            <p:ph type="ftr" sz="quarter" idx="11"/>
          </p:nvPr>
        </p:nvSpPr>
        <p:spPr/>
        <p:txBody>
          <a:bodyPr/>
          <a:lstStyle/>
          <a:p>
            <a:endParaRPr lang="en-RO"/>
          </a:p>
        </p:txBody>
      </p:sp>
      <p:sp>
        <p:nvSpPr>
          <p:cNvPr id="4" name="Slide Number Placeholder 3">
            <a:extLst>
              <a:ext uri="{FF2B5EF4-FFF2-40B4-BE49-F238E27FC236}">
                <a16:creationId xmlns:a16="http://schemas.microsoft.com/office/drawing/2014/main" id="{8CEEF117-F0C1-7A51-A344-873258044E6C}"/>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977261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A2D40-EAA0-C343-B896-3216B9FB3D7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RO"/>
          </a:p>
        </p:txBody>
      </p:sp>
      <p:sp>
        <p:nvSpPr>
          <p:cNvPr id="3" name="Content Placeholder 2">
            <a:extLst>
              <a:ext uri="{FF2B5EF4-FFF2-40B4-BE49-F238E27FC236}">
                <a16:creationId xmlns:a16="http://schemas.microsoft.com/office/drawing/2014/main" id="{72CD6682-3240-7F09-44A8-F9338F89AD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Text Placeholder 3">
            <a:extLst>
              <a:ext uri="{FF2B5EF4-FFF2-40B4-BE49-F238E27FC236}">
                <a16:creationId xmlns:a16="http://schemas.microsoft.com/office/drawing/2014/main" id="{0EFC8AFE-7618-611B-9A91-E0638D9E5E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013CB9C-651D-31D5-2B2D-3B30A496A9CC}"/>
              </a:ext>
            </a:extLst>
          </p:cNvPr>
          <p:cNvSpPr>
            <a:spLocks noGrp="1"/>
          </p:cNvSpPr>
          <p:nvPr>
            <p:ph type="dt" sz="half" idx="10"/>
          </p:nvPr>
        </p:nvSpPr>
        <p:spPr/>
        <p:txBody>
          <a:bodyPr/>
          <a:lstStyle/>
          <a:p>
            <a:fld id="{420053D7-B44A-554E-86BC-A9F092E7CDAA}" type="datetimeFigureOut">
              <a:rPr lang="en-RO" smtClean="0"/>
              <a:t>12/5/23</a:t>
            </a:fld>
            <a:endParaRPr lang="en-RO"/>
          </a:p>
        </p:txBody>
      </p:sp>
      <p:sp>
        <p:nvSpPr>
          <p:cNvPr id="6" name="Footer Placeholder 5">
            <a:extLst>
              <a:ext uri="{FF2B5EF4-FFF2-40B4-BE49-F238E27FC236}">
                <a16:creationId xmlns:a16="http://schemas.microsoft.com/office/drawing/2014/main" id="{CF739504-3569-16E7-2194-42666E8C81C7}"/>
              </a:ext>
            </a:extLst>
          </p:cNvPr>
          <p:cNvSpPr>
            <a:spLocks noGrp="1"/>
          </p:cNvSpPr>
          <p:nvPr>
            <p:ph type="ftr" sz="quarter" idx="11"/>
          </p:nvPr>
        </p:nvSpPr>
        <p:spPr/>
        <p:txBody>
          <a:bodyPr/>
          <a:lstStyle/>
          <a:p>
            <a:endParaRPr lang="en-RO"/>
          </a:p>
        </p:txBody>
      </p:sp>
      <p:sp>
        <p:nvSpPr>
          <p:cNvPr id="7" name="Slide Number Placeholder 6">
            <a:extLst>
              <a:ext uri="{FF2B5EF4-FFF2-40B4-BE49-F238E27FC236}">
                <a16:creationId xmlns:a16="http://schemas.microsoft.com/office/drawing/2014/main" id="{35CB1A69-92AA-9A04-CCA9-94F52124E1FD}"/>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2377569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421FE-89CB-DB10-86BE-FC60F07CFDC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RO"/>
          </a:p>
        </p:txBody>
      </p:sp>
      <p:sp>
        <p:nvSpPr>
          <p:cNvPr id="3" name="Picture Placeholder 2">
            <a:extLst>
              <a:ext uri="{FF2B5EF4-FFF2-40B4-BE49-F238E27FC236}">
                <a16:creationId xmlns:a16="http://schemas.microsoft.com/office/drawing/2014/main" id="{C1B8D45A-E69B-C069-2905-01BA7066F2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RO"/>
          </a:p>
        </p:txBody>
      </p:sp>
      <p:sp>
        <p:nvSpPr>
          <p:cNvPr id="4" name="Text Placeholder 3">
            <a:extLst>
              <a:ext uri="{FF2B5EF4-FFF2-40B4-BE49-F238E27FC236}">
                <a16:creationId xmlns:a16="http://schemas.microsoft.com/office/drawing/2014/main" id="{D6B52F05-E92B-5FFF-D893-B2ED17CA2E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25D879E-E57A-4BB6-C285-2E840C6009D3}"/>
              </a:ext>
            </a:extLst>
          </p:cNvPr>
          <p:cNvSpPr>
            <a:spLocks noGrp="1"/>
          </p:cNvSpPr>
          <p:nvPr>
            <p:ph type="dt" sz="half" idx="10"/>
          </p:nvPr>
        </p:nvSpPr>
        <p:spPr/>
        <p:txBody>
          <a:bodyPr/>
          <a:lstStyle/>
          <a:p>
            <a:fld id="{420053D7-B44A-554E-86BC-A9F092E7CDAA}" type="datetimeFigureOut">
              <a:rPr lang="en-RO" smtClean="0"/>
              <a:t>12/5/23</a:t>
            </a:fld>
            <a:endParaRPr lang="en-RO"/>
          </a:p>
        </p:txBody>
      </p:sp>
      <p:sp>
        <p:nvSpPr>
          <p:cNvPr id="6" name="Footer Placeholder 5">
            <a:extLst>
              <a:ext uri="{FF2B5EF4-FFF2-40B4-BE49-F238E27FC236}">
                <a16:creationId xmlns:a16="http://schemas.microsoft.com/office/drawing/2014/main" id="{5D21BDE1-AD67-EDE8-BE39-F3D6D2E26E95}"/>
              </a:ext>
            </a:extLst>
          </p:cNvPr>
          <p:cNvSpPr>
            <a:spLocks noGrp="1"/>
          </p:cNvSpPr>
          <p:nvPr>
            <p:ph type="ftr" sz="quarter" idx="11"/>
          </p:nvPr>
        </p:nvSpPr>
        <p:spPr/>
        <p:txBody>
          <a:bodyPr/>
          <a:lstStyle/>
          <a:p>
            <a:endParaRPr lang="en-RO"/>
          </a:p>
        </p:txBody>
      </p:sp>
      <p:sp>
        <p:nvSpPr>
          <p:cNvPr id="7" name="Slide Number Placeholder 6">
            <a:extLst>
              <a:ext uri="{FF2B5EF4-FFF2-40B4-BE49-F238E27FC236}">
                <a16:creationId xmlns:a16="http://schemas.microsoft.com/office/drawing/2014/main" id="{56BA5866-D4EC-7739-B417-611B4311B933}"/>
              </a:ext>
            </a:extLst>
          </p:cNvPr>
          <p:cNvSpPr>
            <a:spLocks noGrp="1"/>
          </p:cNvSpPr>
          <p:nvPr>
            <p:ph type="sldNum" sz="quarter" idx="12"/>
          </p:nvPr>
        </p:nvSpPr>
        <p:spPr/>
        <p:txBody>
          <a:bodyPr/>
          <a:lstStyle/>
          <a:p>
            <a:fld id="{EA1AC0ED-6467-3448-A5C8-69BC81C53D03}" type="slidenum">
              <a:rPr lang="en-RO" smtClean="0"/>
              <a:t>‹#›</a:t>
            </a:fld>
            <a:endParaRPr lang="en-RO"/>
          </a:p>
        </p:txBody>
      </p:sp>
    </p:spTree>
    <p:extLst>
      <p:ext uri="{BB962C8B-B14F-4D97-AF65-F5344CB8AC3E}">
        <p14:creationId xmlns:p14="http://schemas.microsoft.com/office/powerpoint/2010/main" val="1402835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81B475-A0C2-DA34-8CE3-3578627581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RO"/>
          </a:p>
        </p:txBody>
      </p:sp>
      <p:sp>
        <p:nvSpPr>
          <p:cNvPr id="3" name="Text Placeholder 2">
            <a:extLst>
              <a:ext uri="{FF2B5EF4-FFF2-40B4-BE49-F238E27FC236}">
                <a16:creationId xmlns:a16="http://schemas.microsoft.com/office/drawing/2014/main" id="{787C152D-0669-0F8C-D3ED-D1E79596FE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O"/>
          </a:p>
        </p:txBody>
      </p:sp>
      <p:sp>
        <p:nvSpPr>
          <p:cNvPr id="4" name="Date Placeholder 3">
            <a:extLst>
              <a:ext uri="{FF2B5EF4-FFF2-40B4-BE49-F238E27FC236}">
                <a16:creationId xmlns:a16="http://schemas.microsoft.com/office/drawing/2014/main" id="{76DA37B3-A5D4-DE9B-95DD-1F4315681A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0053D7-B44A-554E-86BC-A9F092E7CDAA}" type="datetimeFigureOut">
              <a:rPr lang="en-RO" smtClean="0"/>
              <a:t>12/5/23</a:t>
            </a:fld>
            <a:endParaRPr lang="en-RO"/>
          </a:p>
        </p:txBody>
      </p:sp>
      <p:sp>
        <p:nvSpPr>
          <p:cNvPr id="5" name="Footer Placeholder 4">
            <a:extLst>
              <a:ext uri="{FF2B5EF4-FFF2-40B4-BE49-F238E27FC236}">
                <a16:creationId xmlns:a16="http://schemas.microsoft.com/office/drawing/2014/main" id="{434180AC-671A-17A8-20C2-3F041DD018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RO"/>
          </a:p>
        </p:txBody>
      </p:sp>
      <p:sp>
        <p:nvSpPr>
          <p:cNvPr id="6" name="Slide Number Placeholder 5">
            <a:extLst>
              <a:ext uri="{FF2B5EF4-FFF2-40B4-BE49-F238E27FC236}">
                <a16:creationId xmlns:a16="http://schemas.microsoft.com/office/drawing/2014/main" id="{5F2338A6-16D0-AE0A-C580-1D6BC9C110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1AC0ED-6467-3448-A5C8-69BC81C53D03}" type="slidenum">
              <a:rPr lang="en-RO" smtClean="0"/>
              <a:t>‹#›</a:t>
            </a:fld>
            <a:endParaRPr lang="en-RO"/>
          </a:p>
        </p:txBody>
      </p:sp>
    </p:spTree>
    <p:extLst>
      <p:ext uri="{BB962C8B-B14F-4D97-AF65-F5344CB8AC3E}">
        <p14:creationId xmlns:p14="http://schemas.microsoft.com/office/powerpoint/2010/main" val="31605443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9.jpeg"/><Relationship Id="rId4" Type="http://schemas.openxmlformats.org/officeDocument/2006/relationships/image" Target="../media/image18.jpe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B320E041-ED87-3BCF-F307-E19C7D10C2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473013"/>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290261" y="455844"/>
            <a:ext cx="5256669" cy="553998"/>
          </a:xfrm>
          <a:prstGeom prst="rect">
            <a:avLst/>
          </a:prstGeom>
          <a:noFill/>
        </p:spPr>
        <p:txBody>
          <a:bodyPr wrap="square">
            <a:spAutoFit/>
          </a:bodyPr>
          <a:lstStyle/>
          <a:p>
            <a:pPr algn="l" fontAlgn="base"/>
            <a:r>
              <a:rPr lang="en-GB" sz="3000" b="1" i="0" dirty="0">
                <a:solidFill>
                  <a:srgbClr val="0070C0"/>
                </a:solidFill>
                <a:effectLst/>
                <a:latin typeface="-apple-system"/>
              </a:rPr>
              <a:t>What is Docker Contain</a:t>
            </a:r>
            <a:r>
              <a:rPr lang="en-GB" sz="3000" b="1" dirty="0">
                <a:solidFill>
                  <a:srgbClr val="0070C0"/>
                </a:solidFill>
                <a:latin typeface="-apple-system"/>
              </a:rPr>
              <a:t>er</a:t>
            </a:r>
            <a:endParaRPr lang="en-GB" sz="3000" b="1" i="0" dirty="0">
              <a:solidFill>
                <a:srgbClr val="0070C0"/>
              </a:solidFill>
              <a:effectLst/>
              <a:latin typeface="-apple-system"/>
            </a:endParaRPr>
          </a:p>
        </p:txBody>
      </p:sp>
      <p:grpSp>
        <p:nvGrpSpPr>
          <p:cNvPr id="9" name="Group">
            <a:extLst>
              <a:ext uri="{FF2B5EF4-FFF2-40B4-BE49-F238E27FC236}">
                <a16:creationId xmlns:a16="http://schemas.microsoft.com/office/drawing/2014/main" id="{2987328D-EA59-A6D3-A81C-A4D4AB96D2B6}"/>
              </a:ext>
            </a:extLst>
          </p:cNvPr>
          <p:cNvGrpSpPr/>
          <p:nvPr/>
        </p:nvGrpSpPr>
        <p:grpSpPr>
          <a:xfrm>
            <a:off x="1717432" y="1179743"/>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
        <p:nvSpPr>
          <p:cNvPr id="7" name="TextBox 6">
            <a:extLst>
              <a:ext uri="{FF2B5EF4-FFF2-40B4-BE49-F238E27FC236}">
                <a16:creationId xmlns:a16="http://schemas.microsoft.com/office/drawing/2014/main" id="{C8931169-8833-6D3A-3023-F697F7055B8E}"/>
              </a:ext>
            </a:extLst>
          </p:cNvPr>
          <p:cNvSpPr txBox="1"/>
          <p:nvPr/>
        </p:nvSpPr>
        <p:spPr>
          <a:xfrm>
            <a:off x="290260" y="1814270"/>
            <a:ext cx="10511089" cy="584775"/>
          </a:xfrm>
          <a:prstGeom prst="rect">
            <a:avLst/>
          </a:prstGeom>
          <a:noFill/>
        </p:spPr>
        <p:txBody>
          <a:bodyPr wrap="square">
            <a:spAutoFit/>
          </a:bodyPr>
          <a:lstStyle/>
          <a:p>
            <a:r>
              <a:rPr lang="en-US" sz="1600" b="0" i="0" u="none" strike="noStrike" dirty="0">
                <a:effectLst/>
                <a:latin typeface="Calibri" panose="020F0502020204030204" pitchFamily="34" charset="0"/>
              </a:rPr>
              <a:t>The major difference between a container and an image is the </a:t>
            </a:r>
            <a:r>
              <a:rPr lang="en-US" sz="1600" b="1" i="0" u="none" strike="noStrike" dirty="0">
                <a:effectLst/>
                <a:latin typeface="Calibri" panose="020F0502020204030204" pitchFamily="34" charset="0"/>
              </a:rPr>
              <a:t>top writable layer</a:t>
            </a:r>
            <a:r>
              <a:rPr lang="en-US" sz="1600" b="0" i="0" u="none" strike="noStrike" dirty="0">
                <a:effectLst/>
                <a:latin typeface="Calibri" panose="020F0502020204030204" pitchFamily="34" charset="0"/>
              </a:rPr>
              <a:t>. All writes to the container that add new or modify existing data are stored in this writable layer.</a:t>
            </a:r>
          </a:p>
        </p:txBody>
      </p:sp>
      <p:pic>
        <p:nvPicPr>
          <p:cNvPr id="16388" name="Picture 4" descr="docker layers system">
            <a:extLst>
              <a:ext uri="{FF2B5EF4-FFF2-40B4-BE49-F238E27FC236}">
                <a16:creationId xmlns:a16="http://schemas.microsoft.com/office/drawing/2014/main" id="{F878DC9A-01BE-5796-F2F8-29942D57F2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4897"/>
          <a:stretch/>
        </p:blipFill>
        <p:spPr bwMode="auto">
          <a:xfrm>
            <a:off x="1598696" y="2752914"/>
            <a:ext cx="7896467" cy="38170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008331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464115" y="567801"/>
            <a:ext cx="5167769" cy="553998"/>
          </a:xfrm>
          <a:prstGeom prst="rect">
            <a:avLst/>
          </a:prstGeom>
          <a:noFill/>
        </p:spPr>
        <p:txBody>
          <a:bodyPr wrap="square" lIns="91440" tIns="45720" rIns="91440" bIns="45720" anchor="t">
            <a:spAutoFit/>
          </a:bodyPr>
          <a:lstStyle/>
          <a:p>
            <a:pPr algn="l" fontAlgn="base"/>
            <a:r>
              <a:rPr lang="en-GB" sz="3000" b="1" dirty="0">
                <a:solidFill>
                  <a:srgbClr val="0070C0"/>
                </a:solidFill>
                <a:latin typeface="-apple-system"/>
              </a:rPr>
              <a:t>Docker</a:t>
            </a:r>
            <a:r>
              <a:rPr lang="en-GB" sz="3000" b="1" i="0" dirty="0">
                <a:solidFill>
                  <a:srgbClr val="0070C0"/>
                </a:solidFill>
                <a:effectLst/>
                <a:latin typeface="-apple-system"/>
              </a:rPr>
              <a:t> </a:t>
            </a:r>
            <a:r>
              <a:rPr lang="en-GB" sz="3000" b="1" dirty="0">
                <a:solidFill>
                  <a:srgbClr val="0070C0"/>
                </a:solidFill>
                <a:latin typeface="-apple-system"/>
              </a:rPr>
              <a:t>Network</a:t>
            </a:r>
            <a:endParaRPr lang="en-GB" sz="3000" b="1" i="0" dirty="0">
              <a:solidFill>
                <a:srgbClr val="0070C0"/>
              </a:solidFill>
              <a:effectLst/>
              <a:latin typeface="-apple-system"/>
            </a:endParaRPr>
          </a:p>
        </p:txBody>
      </p:sp>
      <p:grpSp>
        <p:nvGrpSpPr>
          <p:cNvPr id="9" name="Group">
            <a:extLst>
              <a:ext uri="{FF2B5EF4-FFF2-40B4-BE49-F238E27FC236}">
                <a16:creationId xmlns:a16="http://schemas.microsoft.com/office/drawing/2014/main" id="{2987328D-EA59-A6D3-A81C-A4D4AB96D2B6}"/>
              </a:ext>
            </a:extLst>
          </p:cNvPr>
          <p:cNvGrpSpPr/>
          <p:nvPr/>
        </p:nvGrpSpPr>
        <p:grpSpPr>
          <a:xfrm>
            <a:off x="1955526" y="1312538"/>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4" name="Picture 3" descr="A diagram of a network connection&#10;&#10;Description automatically generated">
            <a:extLst>
              <a:ext uri="{FF2B5EF4-FFF2-40B4-BE49-F238E27FC236}">
                <a16:creationId xmlns:a16="http://schemas.microsoft.com/office/drawing/2014/main" id="{5D26F2B8-E55B-A881-AA23-11A046990D54}"/>
              </a:ext>
            </a:extLst>
          </p:cNvPr>
          <p:cNvPicPr>
            <a:picLocks noChangeAspect="1"/>
          </p:cNvPicPr>
          <p:nvPr/>
        </p:nvPicPr>
        <p:blipFill>
          <a:blip r:embed="rId2"/>
          <a:stretch>
            <a:fillRect/>
          </a:stretch>
        </p:blipFill>
        <p:spPr>
          <a:xfrm>
            <a:off x="3206750" y="1535206"/>
            <a:ext cx="7905750" cy="4994088"/>
          </a:xfrm>
          <a:prstGeom prst="rect">
            <a:avLst/>
          </a:prstGeom>
        </p:spPr>
      </p:pic>
    </p:spTree>
    <p:extLst>
      <p:ext uri="{BB962C8B-B14F-4D97-AF65-F5344CB8AC3E}">
        <p14:creationId xmlns:p14="http://schemas.microsoft.com/office/powerpoint/2010/main" val="24919405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464115" y="567801"/>
            <a:ext cx="5167769" cy="553998"/>
          </a:xfrm>
          <a:prstGeom prst="rect">
            <a:avLst/>
          </a:prstGeom>
          <a:noFill/>
        </p:spPr>
        <p:txBody>
          <a:bodyPr wrap="square" lIns="91440" tIns="45720" rIns="91440" bIns="45720" anchor="t">
            <a:spAutoFit/>
          </a:bodyPr>
          <a:lstStyle/>
          <a:p>
            <a:pPr algn="l" fontAlgn="base"/>
            <a:r>
              <a:rPr lang="en-GB" sz="3000" b="1" dirty="0">
                <a:solidFill>
                  <a:srgbClr val="0070C0"/>
                </a:solidFill>
                <a:latin typeface="-apple-system"/>
              </a:rPr>
              <a:t>Docker</a:t>
            </a:r>
            <a:r>
              <a:rPr lang="en-GB" sz="3000" b="1" i="0" dirty="0">
                <a:solidFill>
                  <a:srgbClr val="0070C0"/>
                </a:solidFill>
                <a:effectLst/>
                <a:latin typeface="-apple-system"/>
              </a:rPr>
              <a:t> </a:t>
            </a:r>
            <a:r>
              <a:rPr lang="en-GB" sz="3000" b="1" dirty="0">
                <a:solidFill>
                  <a:srgbClr val="0070C0"/>
                </a:solidFill>
                <a:latin typeface="-apple-system"/>
              </a:rPr>
              <a:t>Network</a:t>
            </a:r>
            <a:endParaRPr lang="en-GB" sz="3000" b="1" i="0" dirty="0">
              <a:solidFill>
                <a:srgbClr val="0070C0"/>
              </a:solidFill>
              <a:effectLst/>
              <a:latin typeface="-apple-system"/>
            </a:endParaRPr>
          </a:p>
        </p:txBody>
      </p:sp>
      <p:grpSp>
        <p:nvGrpSpPr>
          <p:cNvPr id="9" name="Group">
            <a:extLst>
              <a:ext uri="{FF2B5EF4-FFF2-40B4-BE49-F238E27FC236}">
                <a16:creationId xmlns:a16="http://schemas.microsoft.com/office/drawing/2014/main" id="{2987328D-EA59-A6D3-A81C-A4D4AB96D2B6}"/>
              </a:ext>
            </a:extLst>
          </p:cNvPr>
          <p:cNvGrpSpPr/>
          <p:nvPr/>
        </p:nvGrpSpPr>
        <p:grpSpPr>
          <a:xfrm>
            <a:off x="1955526" y="1312538"/>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5" name="Picture 4" descr="A red line with black text&#10;&#10;Description automatically generated">
            <a:extLst>
              <a:ext uri="{FF2B5EF4-FFF2-40B4-BE49-F238E27FC236}">
                <a16:creationId xmlns:a16="http://schemas.microsoft.com/office/drawing/2014/main" id="{581166C0-028D-E6EB-6761-ABB25BA57E50}"/>
              </a:ext>
            </a:extLst>
          </p:cNvPr>
          <p:cNvPicPr>
            <a:picLocks noChangeAspect="1"/>
          </p:cNvPicPr>
          <p:nvPr/>
        </p:nvPicPr>
        <p:blipFill>
          <a:blip r:embed="rId2"/>
          <a:stretch>
            <a:fillRect/>
          </a:stretch>
        </p:blipFill>
        <p:spPr>
          <a:xfrm>
            <a:off x="3587750" y="1606550"/>
            <a:ext cx="7772400" cy="3087040"/>
          </a:xfrm>
          <a:prstGeom prst="rect">
            <a:avLst/>
          </a:prstGeom>
        </p:spPr>
      </p:pic>
    </p:spTree>
    <p:extLst>
      <p:ext uri="{BB962C8B-B14F-4D97-AF65-F5344CB8AC3E}">
        <p14:creationId xmlns:p14="http://schemas.microsoft.com/office/powerpoint/2010/main" val="304591464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464115" y="567801"/>
            <a:ext cx="5167769" cy="553998"/>
          </a:xfrm>
          <a:prstGeom prst="rect">
            <a:avLst/>
          </a:prstGeom>
          <a:noFill/>
        </p:spPr>
        <p:txBody>
          <a:bodyPr wrap="square" lIns="91440" tIns="45720" rIns="91440" bIns="45720" anchor="t">
            <a:spAutoFit/>
          </a:bodyPr>
          <a:lstStyle/>
          <a:p>
            <a:pPr algn="l" fontAlgn="base"/>
            <a:r>
              <a:rPr lang="en-GB" sz="3000" b="1" dirty="0">
                <a:solidFill>
                  <a:srgbClr val="0070C0"/>
                </a:solidFill>
                <a:latin typeface="-apple-system"/>
              </a:rPr>
              <a:t>Docker</a:t>
            </a:r>
            <a:r>
              <a:rPr lang="en-GB" sz="3000" b="1" i="0" dirty="0">
                <a:solidFill>
                  <a:srgbClr val="0070C0"/>
                </a:solidFill>
                <a:effectLst/>
                <a:latin typeface="-apple-system"/>
              </a:rPr>
              <a:t> </a:t>
            </a:r>
            <a:r>
              <a:rPr lang="en-GB" sz="3000" b="1" dirty="0">
                <a:solidFill>
                  <a:srgbClr val="0070C0"/>
                </a:solidFill>
                <a:latin typeface="-apple-system"/>
              </a:rPr>
              <a:t>Network</a:t>
            </a:r>
            <a:endParaRPr lang="en-GB" sz="3000" b="1" i="0" dirty="0">
              <a:solidFill>
                <a:srgbClr val="0070C0"/>
              </a:solidFill>
              <a:effectLst/>
              <a:latin typeface="-apple-system"/>
            </a:endParaRPr>
          </a:p>
        </p:txBody>
      </p:sp>
      <p:grpSp>
        <p:nvGrpSpPr>
          <p:cNvPr id="9" name="Group">
            <a:extLst>
              <a:ext uri="{FF2B5EF4-FFF2-40B4-BE49-F238E27FC236}">
                <a16:creationId xmlns:a16="http://schemas.microsoft.com/office/drawing/2014/main" id="{2987328D-EA59-A6D3-A81C-A4D4AB96D2B6}"/>
              </a:ext>
            </a:extLst>
          </p:cNvPr>
          <p:cNvGrpSpPr/>
          <p:nvPr/>
        </p:nvGrpSpPr>
        <p:grpSpPr>
          <a:xfrm>
            <a:off x="1955526" y="1312538"/>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4098" name="Picture 2">
            <a:extLst>
              <a:ext uri="{FF2B5EF4-FFF2-40B4-BE49-F238E27FC236}">
                <a16:creationId xmlns:a16="http://schemas.microsoft.com/office/drawing/2014/main" id="{A5AD3C26-9558-F3F3-AF6D-D50335A311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007" y="2141951"/>
            <a:ext cx="2659535" cy="309598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EF46C6A9-0B29-9892-E526-ED85457D22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97966" y="2141951"/>
            <a:ext cx="2659535" cy="3111073"/>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8AA81C54-D1F4-7681-580F-6CE1E09B7D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29926" y="2141951"/>
            <a:ext cx="2367093" cy="309218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160180A-6740-0E9B-B9F5-F5291E5ACD63}"/>
              </a:ext>
            </a:extLst>
          </p:cNvPr>
          <p:cNvSpPr txBox="1"/>
          <p:nvPr/>
        </p:nvSpPr>
        <p:spPr>
          <a:xfrm>
            <a:off x="727582" y="5927096"/>
            <a:ext cx="10130918" cy="369332"/>
          </a:xfrm>
          <a:prstGeom prst="rect">
            <a:avLst/>
          </a:prstGeom>
          <a:noFill/>
        </p:spPr>
        <p:txBody>
          <a:bodyPr wrap="square">
            <a:spAutoFit/>
          </a:bodyPr>
          <a:lstStyle/>
          <a:p>
            <a:r>
              <a:rPr lang="en-US" sz="1800" b="0" i="0" u="none" strike="noStrike" dirty="0">
                <a:solidFill>
                  <a:srgbClr val="213357"/>
                </a:solidFill>
                <a:effectLst/>
                <a:latin typeface="Inconsolata" panose="020F0502020204030204" pitchFamily="34" charset="0"/>
              </a:rPr>
              <a:t>$ docker network create  </a:t>
            </a:r>
            <a:r>
              <a:rPr lang="en-US" sz="1800" b="0" i="0" u="none" strike="noStrike" dirty="0">
                <a:solidFill>
                  <a:srgbClr val="C76B29"/>
                </a:solidFill>
                <a:effectLst/>
                <a:latin typeface="Inconsolata" panose="020F0502020204030204" pitchFamily="34" charset="0"/>
              </a:rPr>
              <a:t>--</a:t>
            </a:r>
            <a:r>
              <a:rPr lang="en-US" sz="1800" b="0" i="0" u="none" strike="noStrike" dirty="0">
                <a:solidFill>
                  <a:srgbClr val="213357"/>
                </a:solidFill>
                <a:effectLst/>
                <a:latin typeface="Inconsolata" panose="020F0502020204030204" pitchFamily="34" charset="0"/>
              </a:rPr>
              <a:t>driver bridge  </a:t>
            </a:r>
            <a:r>
              <a:rPr lang="en-US" sz="1800" b="0" i="0" u="none" strike="noStrike" dirty="0">
                <a:solidFill>
                  <a:srgbClr val="C76B29"/>
                </a:solidFill>
                <a:effectLst/>
                <a:latin typeface="Inconsolata" panose="020F0502020204030204" pitchFamily="34" charset="0"/>
              </a:rPr>
              <a:t>--</a:t>
            </a:r>
            <a:r>
              <a:rPr lang="en-US" sz="1800" b="0" i="0" u="none" strike="noStrike" dirty="0">
                <a:solidFill>
                  <a:srgbClr val="213357"/>
                </a:solidFill>
                <a:effectLst/>
                <a:latin typeface="Inconsolata" panose="020F0502020204030204" pitchFamily="34" charset="0"/>
              </a:rPr>
              <a:t>subnet </a:t>
            </a:r>
            <a:r>
              <a:rPr lang="en-US" sz="1800" b="0" i="0" u="none" strike="noStrike" dirty="0">
                <a:solidFill>
                  <a:srgbClr val="C76B29"/>
                </a:solidFill>
                <a:effectLst/>
                <a:latin typeface="Inconsolata" panose="020F0502020204030204" pitchFamily="34" charset="0"/>
              </a:rPr>
              <a:t>182.17.0.0/16</a:t>
            </a:r>
            <a:r>
              <a:rPr lang="en-US" sz="1800" b="0" i="0" u="none" strike="noStrike" dirty="0">
                <a:solidFill>
                  <a:srgbClr val="213357"/>
                </a:solidFill>
                <a:effectLst/>
                <a:latin typeface="Inconsolata" panose="020F0502020204030204" pitchFamily="34" charset="0"/>
              </a:rPr>
              <a:t>  </a:t>
            </a:r>
            <a:r>
              <a:rPr lang="en-US" sz="1800" b="0" i="0" u="none" strike="noStrike" dirty="0">
                <a:solidFill>
                  <a:srgbClr val="C76B29"/>
                </a:solidFill>
                <a:effectLst/>
                <a:latin typeface="Inconsolata" panose="020F0502020204030204" pitchFamily="34" charset="0"/>
              </a:rPr>
              <a:t>&lt;</a:t>
            </a:r>
            <a:r>
              <a:rPr lang="en-US" sz="1800" b="0" i="0" u="none" strike="noStrike" dirty="0">
                <a:solidFill>
                  <a:srgbClr val="213357"/>
                </a:solidFill>
                <a:effectLst/>
                <a:latin typeface="Inconsolata" panose="020F0502020204030204" pitchFamily="34" charset="0"/>
              </a:rPr>
              <a:t>network</a:t>
            </a:r>
            <a:r>
              <a:rPr lang="en-US" sz="1800" b="0" i="0" u="none" strike="noStrike" dirty="0">
                <a:solidFill>
                  <a:srgbClr val="C76B29"/>
                </a:solidFill>
                <a:effectLst/>
                <a:latin typeface="Inconsolata" panose="020F0502020204030204" pitchFamily="34" charset="0"/>
              </a:rPr>
              <a:t>-</a:t>
            </a:r>
            <a:r>
              <a:rPr lang="en-US" sz="1800" b="0" i="0" u="none" strike="noStrike" dirty="0">
                <a:solidFill>
                  <a:srgbClr val="213357"/>
                </a:solidFill>
                <a:effectLst/>
                <a:latin typeface="Inconsolata" panose="020F0502020204030204" pitchFamily="34" charset="0"/>
              </a:rPr>
              <a:t>name</a:t>
            </a:r>
            <a:r>
              <a:rPr lang="en-US" sz="1800" b="0" i="0" u="none" strike="noStrike" dirty="0">
                <a:solidFill>
                  <a:srgbClr val="C76B29"/>
                </a:solidFill>
                <a:effectLst/>
                <a:latin typeface="Inconsolata" panose="020F0502020204030204" pitchFamily="34" charset="0"/>
              </a:rPr>
              <a:t>&gt;</a:t>
            </a:r>
            <a:r>
              <a:rPr lang="en-US" sz="1050" b="0" i="0" u="none" strike="noStrike" dirty="0">
                <a:solidFill>
                  <a:srgbClr val="000000"/>
                </a:solidFill>
                <a:effectLst/>
                <a:latin typeface="Calibri" panose="020F0502020204030204" pitchFamily="34" charset="0"/>
              </a:rPr>
              <a:t> </a:t>
            </a:r>
            <a:endParaRPr lang="en-MD" dirty="0"/>
          </a:p>
        </p:txBody>
      </p:sp>
      <p:sp>
        <p:nvSpPr>
          <p:cNvPr id="14" name="TextBox 13">
            <a:extLst>
              <a:ext uri="{FF2B5EF4-FFF2-40B4-BE49-F238E27FC236}">
                <a16:creationId xmlns:a16="http://schemas.microsoft.com/office/drawing/2014/main" id="{6C1EB5AA-F807-E6FD-AFDA-ECA354701C2D}"/>
              </a:ext>
            </a:extLst>
          </p:cNvPr>
          <p:cNvSpPr txBox="1"/>
          <p:nvPr/>
        </p:nvSpPr>
        <p:spPr>
          <a:xfrm>
            <a:off x="766007" y="1795871"/>
            <a:ext cx="6096000" cy="369332"/>
          </a:xfrm>
          <a:prstGeom prst="rect">
            <a:avLst/>
          </a:prstGeom>
          <a:noFill/>
        </p:spPr>
        <p:txBody>
          <a:bodyPr wrap="square">
            <a:spAutoFit/>
          </a:bodyPr>
          <a:lstStyle/>
          <a:p>
            <a:r>
              <a:rPr lang="en-US" sz="1800" b="0" i="0" u="none" strike="noStrike" dirty="0">
                <a:solidFill>
                  <a:srgbClr val="4F81BD"/>
                </a:solidFill>
                <a:effectLst/>
                <a:latin typeface="Calibri" panose="020F0502020204030204" pitchFamily="34" charset="0"/>
              </a:rPr>
              <a:t>Bridge</a:t>
            </a:r>
            <a:endParaRPr lang="en-MD" dirty="0"/>
          </a:p>
        </p:txBody>
      </p:sp>
      <p:sp>
        <p:nvSpPr>
          <p:cNvPr id="16" name="TextBox 15">
            <a:extLst>
              <a:ext uri="{FF2B5EF4-FFF2-40B4-BE49-F238E27FC236}">
                <a16:creationId xmlns:a16="http://schemas.microsoft.com/office/drawing/2014/main" id="{88008515-BA3B-EE6F-C694-FEFC2CC31490}"/>
              </a:ext>
            </a:extLst>
          </p:cNvPr>
          <p:cNvSpPr txBox="1"/>
          <p:nvPr/>
        </p:nvSpPr>
        <p:spPr>
          <a:xfrm>
            <a:off x="4497966" y="1778650"/>
            <a:ext cx="6096000" cy="369332"/>
          </a:xfrm>
          <a:prstGeom prst="rect">
            <a:avLst/>
          </a:prstGeom>
          <a:noFill/>
        </p:spPr>
        <p:txBody>
          <a:bodyPr wrap="square">
            <a:spAutoFit/>
          </a:bodyPr>
          <a:lstStyle/>
          <a:p>
            <a:r>
              <a:rPr lang="en-US" sz="1800" b="0" i="0" u="none" strike="noStrike" dirty="0">
                <a:solidFill>
                  <a:srgbClr val="4F81BD"/>
                </a:solidFill>
                <a:effectLst/>
                <a:latin typeface="Arial Unicode MS" panose="020B0604020202020204" pitchFamily="34" charset="-128"/>
              </a:rPr>
              <a:t>Host</a:t>
            </a:r>
            <a:endParaRPr lang="en-MD" dirty="0"/>
          </a:p>
        </p:txBody>
      </p:sp>
      <p:sp>
        <p:nvSpPr>
          <p:cNvPr id="18" name="TextBox 17">
            <a:extLst>
              <a:ext uri="{FF2B5EF4-FFF2-40B4-BE49-F238E27FC236}">
                <a16:creationId xmlns:a16="http://schemas.microsoft.com/office/drawing/2014/main" id="{4354A6A4-D5AF-A1F8-1E19-5A34CA1D6DBB}"/>
              </a:ext>
            </a:extLst>
          </p:cNvPr>
          <p:cNvSpPr txBox="1"/>
          <p:nvPr/>
        </p:nvSpPr>
        <p:spPr>
          <a:xfrm>
            <a:off x="8229925" y="1755398"/>
            <a:ext cx="6096000" cy="369332"/>
          </a:xfrm>
          <a:prstGeom prst="rect">
            <a:avLst/>
          </a:prstGeom>
          <a:noFill/>
        </p:spPr>
        <p:txBody>
          <a:bodyPr wrap="square">
            <a:spAutoFit/>
          </a:bodyPr>
          <a:lstStyle/>
          <a:p>
            <a:r>
              <a:rPr lang="en-US" sz="1800" b="0" i="0" u="none" strike="noStrike" dirty="0">
                <a:solidFill>
                  <a:srgbClr val="4F81BD"/>
                </a:solidFill>
                <a:effectLst/>
                <a:latin typeface="Arial Unicode MS" panose="020B0604020202020204" pitchFamily="34" charset="-128"/>
              </a:rPr>
              <a:t>Isolated (Overlay)</a:t>
            </a:r>
            <a:endParaRPr lang="en-MD" dirty="0"/>
          </a:p>
        </p:txBody>
      </p:sp>
    </p:spTree>
    <p:extLst>
      <p:ext uri="{BB962C8B-B14F-4D97-AF65-F5344CB8AC3E}">
        <p14:creationId xmlns:p14="http://schemas.microsoft.com/office/powerpoint/2010/main" val="278871187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736600" y="756801"/>
            <a:ext cx="3331239" cy="553998"/>
          </a:xfrm>
          <a:prstGeom prst="rect">
            <a:avLst/>
          </a:prstGeom>
          <a:noFill/>
        </p:spPr>
        <p:txBody>
          <a:bodyPr wrap="square" lIns="91440" tIns="45720" rIns="91440" bIns="45720" anchor="t">
            <a:spAutoFit/>
          </a:bodyPr>
          <a:lstStyle/>
          <a:p>
            <a:pPr fontAlgn="base"/>
            <a:r>
              <a:rPr lang="en-GB" sz="3000" b="1" dirty="0">
                <a:solidFill>
                  <a:srgbClr val="0070C0"/>
                </a:solidFill>
                <a:latin typeface="-apple-system"/>
              </a:rPr>
              <a:t>Docker</a:t>
            </a:r>
            <a:r>
              <a:rPr lang="en-GB" sz="3000" b="1" i="0" dirty="0">
                <a:solidFill>
                  <a:srgbClr val="0070C0"/>
                </a:solidFill>
                <a:effectLst/>
                <a:latin typeface="-apple-system"/>
              </a:rPr>
              <a:t> </a:t>
            </a:r>
            <a:r>
              <a:rPr lang="en-GB" sz="3000" b="1" dirty="0">
                <a:solidFill>
                  <a:srgbClr val="0070C0"/>
                </a:solidFill>
                <a:latin typeface="-apple-system"/>
              </a:rPr>
              <a:t>Volumes</a:t>
            </a:r>
            <a:endParaRPr lang="en-GB" sz="3000" b="1" i="0" dirty="0">
              <a:solidFill>
                <a:srgbClr val="0070C0"/>
              </a:solidFill>
              <a:effectLst/>
              <a:latin typeface="-apple-system"/>
            </a:endParaRPr>
          </a:p>
        </p:txBody>
      </p:sp>
      <p:grpSp>
        <p:nvGrpSpPr>
          <p:cNvPr id="9" name="Group">
            <a:extLst>
              <a:ext uri="{FF2B5EF4-FFF2-40B4-BE49-F238E27FC236}">
                <a16:creationId xmlns:a16="http://schemas.microsoft.com/office/drawing/2014/main" id="{2987328D-EA59-A6D3-A81C-A4D4AB96D2B6}"/>
              </a:ext>
            </a:extLst>
          </p:cNvPr>
          <p:cNvGrpSpPr/>
          <p:nvPr/>
        </p:nvGrpSpPr>
        <p:grpSpPr>
          <a:xfrm>
            <a:off x="1309470" y="1653699"/>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
        <p:nvSpPr>
          <p:cNvPr id="4" name="TextBox 3">
            <a:extLst>
              <a:ext uri="{FF2B5EF4-FFF2-40B4-BE49-F238E27FC236}">
                <a16:creationId xmlns:a16="http://schemas.microsoft.com/office/drawing/2014/main" id="{8FD97A07-E217-D7BE-E790-DBFB4A7027D7}"/>
              </a:ext>
            </a:extLst>
          </p:cNvPr>
          <p:cNvSpPr txBox="1"/>
          <p:nvPr/>
        </p:nvSpPr>
        <p:spPr>
          <a:xfrm>
            <a:off x="179718" y="2136849"/>
            <a:ext cx="4263533"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600" dirty="0"/>
              <a:t>Is the mechanism used to </a:t>
            </a:r>
            <a:r>
              <a:rPr lang="en-GB" sz="1600" b="1" dirty="0"/>
              <a:t>persist data </a:t>
            </a:r>
            <a:r>
              <a:rPr lang="en-GB" sz="1600" dirty="0"/>
              <a:t>generated and used by Docker, this file structure are completely managed by Docker.</a:t>
            </a:r>
          </a:p>
        </p:txBody>
      </p:sp>
      <p:pic>
        <p:nvPicPr>
          <p:cNvPr id="5124" name="Picture 4" descr="docker layers system">
            <a:extLst>
              <a:ext uri="{FF2B5EF4-FFF2-40B4-BE49-F238E27FC236}">
                <a16:creationId xmlns:a16="http://schemas.microsoft.com/office/drawing/2014/main" id="{CD6799CD-DD0A-93B1-41E7-9597D41E1E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52752" y="1500729"/>
            <a:ext cx="7424897" cy="4778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074158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736600" y="756801"/>
            <a:ext cx="3331239" cy="553998"/>
          </a:xfrm>
          <a:prstGeom prst="rect">
            <a:avLst/>
          </a:prstGeom>
          <a:noFill/>
        </p:spPr>
        <p:txBody>
          <a:bodyPr wrap="square" lIns="91440" tIns="45720" rIns="91440" bIns="45720" anchor="t">
            <a:spAutoFit/>
          </a:bodyPr>
          <a:lstStyle/>
          <a:p>
            <a:pPr fontAlgn="base"/>
            <a:r>
              <a:rPr lang="en-GB" sz="3000" b="1" dirty="0">
                <a:solidFill>
                  <a:srgbClr val="0070C0"/>
                </a:solidFill>
                <a:latin typeface="-apple-system"/>
              </a:rPr>
              <a:t>Docker</a:t>
            </a:r>
            <a:r>
              <a:rPr lang="en-GB" sz="3000" b="1" i="0" dirty="0">
                <a:solidFill>
                  <a:srgbClr val="0070C0"/>
                </a:solidFill>
                <a:effectLst/>
                <a:latin typeface="-apple-system"/>
              </a:rPr>
              <a:t> </a:t>
            </a:r>
            <a:r>
              <a:rPr lang="en-GB" sz="3000" b="1" dirty="0">
                <a:solidFill>
                  <a:srgbClr val="0070C0"/>
                </a:solidFill>
                <a:latin typeface="-apple-system"/>
              </a:rPr>
              <a:t>Volumes</a:t>
            </a:r>
            <a:endParaRPr lang="en-GB" sz="3000" b="1" i="0" dirty="0">
              <a:solidFill>
                <a:srgbClr val="0070C0"/>
              </a:solidFill>
              <a:effectLst/>
              <a:latin typeface="-apple-system"/>
            </a:endParaRPr>
          </a:p>
        </p:txBody>
      </p:sp>
      <p:grpSp>
        <p:nvGrpSpPr>
          <p:cNvPr id="9" name="Group">
            <a:extLst>
              <a:ext uri="{FF2B5EF4-FFF2-40B4-BE49-F238E27FC236}">
                <a16:creationId xmlns:a16="http://schemas.microsoft.com/office/drawing/2014/main" id="{2987328D-EA59-A6D3-A81C-A4D4AB96D2B6}"/>
              </a:ext>
            </a:extLst>
          </p:cNvPr>
          <p:cNvGrpSpPr/>
          <p:nvPr/>
        </p:nvGrpSpPr>
        <p:grpSpPr>
          <a:xfrm>
            <a:off x="1309470" y="1653699"/>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20484" name="Picture 4" descr="Docker storage types">
            <a:extLst>
              <a:ext uri="{FF2B5EF4-FFF2-40B4-BE49-F238E27FC236}">
                <a16:creationId xmlns:a16="http://schemas.microsoft.com/office/drawing/2014/main" id="{3939CC82-0222-9953-897D-DE87EC5F1F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63601" y="1653699"/>
            <a:ext cx="6856398" cy="473548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67087D4-801C-7B3D-72CA-CAE24D2BCF32}"/>
              </a:ext>
            </a:extLst>
          </p:cNvPr>
          <p:cNvSpPr txBox="1"/>
          <p:nvPr/>
        </p:nvSpPr>
        <p:spPr>
          <a:xfrm>
            <a:off x="174260" y="2618978"/>
            <a:ext cx="4912090" cy="2031325"/>
          </a:xfrm>
          <a:prstGeom prst="rect">
            <a:avLst/>
          </a:prstGeom>
          <a:noFill/>
        </p:spPr>
        <p:txBody>
          <a:bodyPr wrap="square">
            <a:spAutoFit/>
          </a:bodyPr>
          <a:lstStyle/>
          <a:p>
            <a:pPr algn="l"/>
            <a:r>
              <a:rPr lang="en-GB" b="0" i="0" dirty="0">
                <a:solidFill>
                  <a:srgbClr val="000000"/>
                </a:solidFill>
                <a:effectLst/>
                <a:latin typeface="Noto Sans JP"/>
              </a:rPr>
              <a:t>Docker storage distinguishes </a:t>
            </a:r>
            <a:r>
              <a:rPr lang="en-GB" b="1" i="0" dirty="0">
                <a:solidFill>
                  <a:srgbClr val="000000"/>
                </a:solidFill>
                <a:effectLst/>
                <a:latin typeface="Noto Sans JP"/>
              </a:rPr>
              <a:t>three storage</a:t>
            </a:r>
            <a:r>
              <a:rPr lang="en-GB" b="0" i="0" dirty="0">
                <a:solidFill>
                  <a:srgbClr val="000000"/>
                </a:solidFill>
                <a:effectLst/>
                <a:latin typeface="Noto Sans JP"/>
              </a:rPr>
              <a:t> types. Two types are permanent: </a:t>
            </a:r>
            <a:r>
              <a:rPr lang="en-GB" b="1" i="0" dirty="0">
                <a:solidFill>
                  <a:srgbClr val="000000"/>
                </a:solidFill>
                <a:effectLst/>
                <a:latin typeface="Noto Sans JP"/>
              </a:rPr>
              <a:t>Docker volumes</a:t>
            </a:r>
            <a:r>
              <a:rPr lang="en-GB" b="0" i="0" dirty="0">
                <a:solidFill>
                  <a:srgbClr val="000000"/>
                </a:solidFill>
                <a:effectLst/>
                <a:latin typeface="Noto Sans JP"/>
              </a:rPr>
              <a:t> and </a:t>
            </a:r>
            <a:r>
              <a:rPr lang="en-GB" b="1" i="0" dirty="0">
                <a:solidFill>
                  <a:srgbClr val="000000"/>
                </a:solidFill>
                <a:effectLst/>
                <a:latin typeface="Noto Sans JP"/>
              </a:rPr>
              <a:t>bind Mounts</a:t>
            </a:r>
            <a:r>
              <a:rPr lang="en-GB" b="0" i="0" dirty="0">
                <a:solidFill>
                  <a:srgbClr val="000000"/>
                </a:solidFill>
                <a:effectLst/>
                <a:latin typeface="Noto Sans JP"/>
              </a:rPr>
              <a:t> and the third way of writing data is </a:t>
            </a:r>
            <a:r>
              <a:rPr lang="en-GB" b="1" i="0" dirty="0" err="1">
                <a:solidFill>
                  <a:srgbClr val="000000"/>
                </a:solidFill>
                <a:effectLst/>
                <a:latin typeface="Noto Sans JP"/>
              </a:rPr>
              <a:t>tmpfs</a:t>
            </a:r>
            <a:r>
              <a:rPr lang="en-GB" b="0" i="0" dirty="0">
                <a:solidFill>
                  <a:srgbClr val="000000"/>
                </a:solidFill>
                <a:effectLst/>
                <a:latin typeface="Noto Sans JP"/>
              </a:rPr>
              <a:t> </a:t>
            </a:r>
            <a:r>
              <a:rPr lang="en-GB" dirty="0">
                <a:solidFill>
                  <a:srgbClr val="000000"/>
                </a:solidFill>
                <a:latin typeface="Noto Sans JP"/>
              </a:rPr>
              <a:t>that is</a:t>
            </a:r>
            <a:r>
              <a:rPr lang="en-GB" b="0" i="0" dirty="0">
                <a:solidFill>
                  <a:srgbClr val="000000"/>
                </a:solidFill>
                <a:effectLst/>
                <a:latin typeface="Noto Sans JP"/>
              </a:rPr>
              <a:t> </a:t>
            </a:r>
            <a:r>
              <a:rPr lang="en-GB" b="1" i="0" dirty="0">
                <a:solidFill>
                  <a:srgbClr val="000000"/>
                </a:solidFill>
                <a:effectLst/>
                <a:latin typeface="Noto Sans JP"/>
              </a:rPr>
              <a:t>not permanent</a:t>
            </a:r>
            <a:r>
              <a:rPr lang="en-GB" dirty="0">
                <a:solidFill>
                  <a:srgbClr val="000000"/>
                </a:solidFill>
                <a:latin typeface="Noto Sans JP"/>
              </a:rPr>
              <a:t>. </a:t>
            </a:r>
            <a:r>
              <a:rPr lang="en-GB" b="0" i="0" dirty="0">
                <a:solidFill>
                  <a:srgbClr val="000000"/>
                </a:solidFill>
                <a:effectLst/>
                <a:latin typeface="Noto Sans JP"/>
              </a:rPr>
              <a:t>The data is written directly on to the host’s memory and deleted when the container is stopped.</a:t>
            </a:r>
            <a:endParaRPr lang="en-GB" dirty="0">
              <a:solidFill>
                <a:srgbClr val="000000"/>
              </a:solidFill>
              <a:latin typeface="Noto Sans JP"/>
            </a:endParaRPr>
          </a:p>
          <a:p>
            <a:pPr algn="l"/>
            <a:endParaRPr lang="en-GB" b="0" i="0" dirty="0">
              <a:solidFill>
                <a:srgbClr val="000000"/>
              </a:solidFill>
              <a:effectLst/>
              <a:latin typeface="Noto Sans JP"/>
            </a:endParaRPr>
          </a:p>
        </p:txBody>
      </p:sp>
    </p:spTree>
    <p:extLst>
      <p:ext uri="{BB962C8B-B14F-4D97-AF65-F5344CB8AC3E}">
        <p14:creationId xmlns:p14="http://schemas.microsoft.com/office/powerpoint/2010/main" val="15665133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19DC5D82-0D8E-40FC-7869-EC6B6C2B54A8}"/>
              </a:ext>
            </a:extLst>
          </p:cNvPr>
          <p:cNvSpPr txBox="1"/>
          <p:nvPr/>
        </p:nvSpPr>
        <p:spPr>
          <a:xfrm>
            <a:off x="1459293" y="1396968"/>
            <a:ext cx="9273414" cy="1661993"/>
          </a:xfrm>
          <a:prstGeom prst="rect">
            <a:avLst/>
          </a:prstGeom>
          <a:noFill/>
        </p:spPr>
        <p:txBody>
          <a:bodyPr wrap="square" rtlCol="0">
            <a:spAutoFit/>
          </a:bodyPr>
          <a:lstStyle/>
          <a:p>
            <a:r>
              <a:rPr lang="en-US" sz="3400" b="1" dirty="0">
                <a:solidFill>
                  <a:srgbClr val="0070C0"/>
                </a:solidFill>
                <a:latin typeface="source-serif-pro"/>
              </a:rPr>
              <a:t>Advanced elements in Docker universe: </a:t>
            </a:r>
          </a:p>
          <a:p>
            <a:r>
              <a:rPr lang="en-US" sz="3400" b="1" dirty="0">
                <a:solidFill>
                  <a:srgbClr val="0070C0"/>
                </a:solidFill>
                <a:latin typeface="source-serif-pro"/>
              </a:rPr>
              <a:t>Docker Compose &amp; Docker Swarm</a:t>
            </a:r>
          </a:p>
          <a:p>
            <a:endParaRPr lang="en-RO" sz="3400" dirty="0">
              <a:solidFill>
                <a:srgbClr val="0070C0"/>
              </a:solidFill>
            </a:endParaRPr>
          </a:p>
        </p:txBody>
      </p:sp>
      <p:pic>
        <p:nvPicPr>
          <p:cNvPr id="9" name="Picture 8" descr="A blue whale with a stack of boxes&#10;&#10;Description automatically generated">
            <a:extLst>
              <a:ext uri="{FF2B5EF4-FFF2-40B4-BE49-F238E27FC236}">
                <a16:creationId xmlns:a16="http://schemas.microsoft.com/office/drawing/2014/main" id="{574C82C4-8436-9125-622B-AB5D63A799EF}"/>
              </a:ext>
            </a:extLst>
          </p:cNvPr>
          <p:cNvPicPr>
            <a:picLocks noChangeAspect="1"/>
          </p:cNvPicPr>
          <p:nvPr/>
        </p:nvPicPr>
        <p:blipFill rotWithShape="1">
          <a:blip r:embed="rId2"/>
          <a:srcRect r="32570"/>
          <a:stretch/>
        </p:blipFill>
        <p:spPr>
          <a:xfrm>
            <a:off x="6364224" y="3202448"/>
            <a:ext cx="4657344" cy="2258584"/>
          </a:xfrm>
          <a:prstGeom prst="rect">
            <a:avLst/>
          </a:prstGeom>
        </p:spPr>
      </p:pic>
      <p:pic>
        <p:nvPicPr>
          <p:cNvPr id="13" name="Picture 12" descr="A cartoon octopus with blue blocks&#10;&#10;Description automatically generated">
            <a:extLst>
              <a:ext uri="{FF2B5EF4-FFF2-40B4-BE49-F238E27FC236}">
                <a16:creationId xmlns:a16="http://schemas.microsoft.com/office/drawing/2014/main" id="{DD930767-C6A0-63AA-BD9B-61C26B92AE83}"/>
              </a:ext>
            </a:extLst>
          </p:cNvPr>
          <p:cNvPicPr>
            <a:picLocks noChangeAspect="1"/>
          </p:cNvPicPr>
          <p:nvPr/>
        </p:nvPicPr>
        <p:blipFill rotWithShape="1">
          <a:blip r:embed="rId3"/>
          <a:srcRect l="35002"/>
          <a:stretch/>
        </p:blipFill>
        <p:spPr>
          <a:xfrm>
            <a:off x="487680" y="3335235"/>
            <a:ext cx="4657344" cy="2125797"/>
          </a:xfrm>
          <a:prstGeom prst="rect">
            <a:avLst/>
          </a:prstGeom>
        </p:spPr>
      </p:pic>
    </p:spTree>
    <p:extLst>
      <p:ext uri="{BB962C8B-B14F-4D97-AF65-F5344CB8AC3E}">
        <p14:creationId xmlns:p14="http://schemas.microsoft.com/office/powerpoint/2010/main" val="3846127169"/>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434314" y="809101"/>
            <a:ext cx="5432812" cy="553998"/>
          </a:xfrm>
          <a:prstGeom prst="rect">
            <a:avLst/>
          </a:prstGeom>
          <a:noFill/>
        </p:spPr>
        <p:txBody>
          <a:bodyPr wrap="square">
            <a:spAutoFit/>
          </a:bodyPr>
          <a:lstStyle/>
          <a:p>
            <a:pPr algn="l" fontAlgn="base"/>
            <a:r>
              <a:rPr lang="en-GB" sz="3000" b="1" i="0" dirty="0">
                <a:solidFill>
                  <a:srgbClr val="0070C0"/>
                </a:solidFill>
                <a:effectLst/>
                <a:latin typeface="-apple-system"/>
              </a:rPr>
              <a:t>What is Docker Compose?</a:t>
            </a:r>
          </a:p>
        </p:txBody>
      </p:sp>
      <p:grpSp>
        <p:nvGrpSpPr>
          <p:cNvPr id="9" name="Group">
            <a:extLst>
              <a:ext uri="{FF2B5EF4-FFF2-40B4-BE49-F238E27FC236}">
                <a16:creationId xmlns:a16="http://schemas.microsoft.com/office/drawing/2014/main" id="{2987328D-EA59-A6D3-A81C-A4D4AB96D2B6}"/>
              </a:ext>
            </a:extLst>
          </p:cNvPr>
          <p:cNvGrpSpPr/>
          <p:nvPr/>
        </p:nvGrpSpPr>
        <p:grpSpPr>
          <a:xfrm>
            <a:off x="1587226" y="1617338"/>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3" name="Picture 2" descr="A cartoon octopus with blue blocks&#10;&#10;Description automatically generated">
            <a:extLst>
              <a:ext uri="{FF2B5EF4-FFF2-40B4-BE49-F238E27FC236}">
                <a16:creationId xmlns:a16="http://schemas.microsoft.com/office/drawing/2014/main" id="{D5927D28-3930-1A37-AEF0-F0587F9F9B8F}"/>
              </a:ext>
            </a:extLst>
          </p:cNvPr>
          <p:cNvPicPr>
            <a:picLocks noChangeAspect="1"/>
          </p:cNvPicPr>
          <p:nvPr/>
        </p:nvPicPr>
        <p:blipFill>
          <a:blip r:embed="rId2"/>
          <a:stretch>
            <a:fillRect/>
          </a:stretch>
        </p:blipFill>
        <p:spPr>
          <a:xfrm>
            <a:off x="1657350" y="2489572"/>
            <a:ext cx="9273071" cy="2751090"/>
          </a:xfrm>
          <a:prstGeom prst="rect">
            <a:avLst/>
          </a:prstGeom>
        </p:spPr>
      </p:pic>
    </p:spTree>
    <p:extLst>
      <p:ext uri="{BB962C8B-B14F-4D97-AF65-F5344CB8AC3E}">
        <p14:creationId xmlns:p14="http://schemas.microsoft.com/office/powerpoint/2010/main" val="268010874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A beginner's guide to Docker — how to create a client/server side with  docker-compose">
            <a:extLst>
              <a:ext uri="{FF2B5EF4-FFF2-40B4-BE49-F238E27FC236}">
                <a16:creationId xmlns:a16="http://schemas.microsoft.com/office/drawing/2014/main" id="{D5F2F04E-450E-AE67-4EBC-73F44DE186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62651" y="1436333"/>
            <a:ext cx="6229349" cy="437644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6D8AC3D-9B46-E46E-5C52-83121195CFD9}"/>
              </a:ext>
            </a:extLst>
          </p:cNvPr>
          <p:cNvSpPr txBox="1"/>
          <p:nvPr/>
        </p:nvSpPr>
        <p:spPr>
          <a:xfrm>
            <a:off x="707136" y="1069705"/>
            <a:ext cx="4405769" cy="553998"/>
          </a:xfrm>
          <a:prstGeom prst="rect">
            <a:avLst/>
          </a:prstGeom>
          <a:noFill/>
        </p:spPr>
        <p:txBody>
          <a:bodyPr wrap="square">
            <a:spAutoFit/>
          </a:bodyPr>
          <a:lstStyle/>
          <a:p>
            <a:pPr algn="l" fontAlgn="base"/>
            <a:r>
              <a:rPr lang="en-GB" sz="3000" b="1" i="0" dirty="0">
                <a:solidFill>
                  <a:srgbClr val="0070C0"/>
                </a:solidFill>
                <a:effectLst/>
                <a:latin typeface="-apple-system"/>
              </a:rPr>
              <a:t>Docker Compose</a:t>
            </a:r>
          </a:p>
        </p:txBody>
      </p:sp>
      <p:sp>
        <p:nvSpPr>
          <p:cNvPr id="5" name="TextBox 4">
            <a:extLst>
              <a:ext uri="{FF2B5EF4-FFF2-40B4-BE49-F238E27FC236}">
                <a16:creationId xmlns:a16="http://schemas.microsoft.com/office/drawing/2014/main" id="{2DC18C36-7398-D4D3-9C18-6AE6DAECFE7E}"/>
              </a:ext>
            </a:extLst>
          </p:cNvPr>
          <p:cNvSpPr txBox="1"/>
          <p:nvPr/>
        </p:nvSpPr>
        <p:spPr>
          <a:xfrm>
            <a:off x="238829" y="2275177"/>
            <a:ext cx="5342382" cy="3139321"/>
          </a:xfrm>
          <a:prstGeom prst="rect">
            <a:avLst/>
          </a:prstGeom>
          <a:noFill/>
        </p:spPr>
        <p:txBody>
          <a:bodyPr wrap="square">
            <a:spAutoFit/>
          </a:bodyPr>
          <a:lstStyle/>
          <a:p>
            <a:pPr algn="l" rtl="0" fontAlgn="base"/>
            <a:r>
              <a:rPr lang="en-US" sz="1800"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pPr fontAlgn="base">
              <a:buClr>
                <a:schemeClr val="accent1"/>
              </a:buClr>
            </a:pPr>
            <a:r>
              <a:rPr lang="en-US" sz="1800" b="0" i="0" u="none" strike="noStrike" dirty="0">
                <a:solidFill>
                  <a:srgbClr val="000000"/>
                </a:solidFill>
                <a:effectLst/>
                <a:latin typeface="Arial" panose="020B0604020202020204" pitchFamily="34" charset="0"/>
              </a:rPr>
              <a:t>Is a tool for defining and running </a:t>
            </a:r>
            <a:r>
              <a:rPr lang="en-US" sz="1800" b="1" i="0" u="none" strike="noStrike" dirty="0">
                <a:solidFill>
                  <a:srgbClr val="000000"/>
                </a:solidFill>
                <a:effectLst/>
                <a:latin typeface="Arial" panose="020B0604020202020204" pitchFamily="34" charset="0"/>
              </a:rPr>
              <a:t>multi-container</a:t>
            </a:r>
            <a:r>
              <a:rPr lang="en-US" sz="1800" b="0" i="0" u="none" strike="noStrike" dirty="0">
                <a:solidFill>
                  <a:srgbClr val="000000"/>
                </a:solidFill>
                <a:effectLst/>
                <a:latin typeface="Arial" panose="020B0604020202020204" pitchFamily="34" charset="0"/>
              </a:rPr>
              <a:t> Docker applications in a single env/network (e.g. </a:t>
            </a:r>
            <a:r>
              <a:rPr lang="en-US" sz="1800" b="1" i="0" u="none" strike="noStrike" dirty="0">
                <a:solidFill>
                  <a:srgbClr val="000000"/>
                </a:solidFill>
                <a:effectLst/>
                <a:latin typeface="Arial" panose="020B0604020202020204" pitchFamily="34" charset="0"/>
              </a:rPr>
              <a:t>Web and DB </a:t>
            </a:r>
            <a:r>
              <a:rPr lang="en-US" sz="1800" b="0" i="0" u="none" strike="noStrike" dirty="0">
                <a:solidFill>
                  <a:srgbClr val="000000"/>
                </a:solidFill>
                <a:effectLst/>
                <a:latin typeface="Arial" panose="020B0604020202020204" pitchFamily="34" charset="0"/>
              </a:rPr>
              <a:t>app)</a:t>
            </a:r>
            <a:r>
              <a:rPr lang="en-US" sz="1800" b="0" i="0" dirty="0">
                <a:solidFill>
                  <a:srgbClr val="000000"/>
                </a:solidFill>
                <a:effectLst/>
                <a:latin typeface="Arial" panose="020B0604020202020204" pitchFamily="34" charset="0"/>
              </a:rPr>
              <a:t>​</a:t>
            </a:r>
            <a:br>
              <a:rPr lang="en-US" sz="1800" b="0" i="0" dirty="0">
                <a:solidFill>
                  <a:srgbClr val="000000"/>
                </a:solidFill>
                <a:effectLst/>
                <a:latin typeface="Arial" panose="020B0604020202020204" pitchFamily="34" charset="0"/>
              </a:rPr>
            </a:br>
            <a:r>
              <a:rPr lang="en-US" sz="1800" b="0" i="0" dirty="0">
                <a:solidFill>
                  <a:srgbClr val="000000"/>
                </a:solidFill>
                <a:effectLst/>
                <a:latin typeface="Arial" panose="020B0604020202020204" pitchFamily="34" charset="0"/>
              </a:rPr>
              <a:t>​</a:t>
            </a:r>
            <a:br>
              <a:rPr lang="en-US" sz="1800" b="0" i="0" dirty="0">
                <a:solidFill>
                  <a:srgbClr val="000000"/>
                </a:solidFill>
                <a:effectLst/>
                <a:latin typeface="Arial" panose="020B0604020202020204" pitchFamily="34" charset="0"/>
              </a:rPr>
            </a:br>
            <a:r>
              <a:rPr lang="en-US" sz="1800" b="0" i="0" u="none" strike="noStrike" dirty="0">
                <a:solidFill>
                  <a:srgbClr val="000000"/>
                </a:solidFill>
                <a:effectLst/>
                <a:latin typeface="Arial" panose="020B0604020202020204" pitchFamily="34" charset="0"/>
              </a:rPr>
              <a:t>With Compose, we use a </a:t>
            </a:r>
            <a:r>
              <a:rPr lang="en-US" sz="1800" b="1" i="0" u="none" strike="noStrike" dirty="0">
                <a:solidFill>
                  <a:srgbClr val="000000"/>
                </a:solidFill>
                <a:effectLst/>
                <a:latin typeface="Arial" panose="020B0604020202020204" pitchFamily="34" charset="0"/>
              </a:rPr>
              <a:t>YAML file </a:t>
            </a:r>
            <a:r>
              <a:rPr lang="en-US" sz="1800" b="0" i="0" u="none" strike="noStrike" dirty="0">
                <a:solidFill>
                  <a:srgbClr val="000000"/>
                </a:solidFill>
                <a:effectLst/>
                <a:latin typeface="Arial" panose="020B0604020202020204" pitchFamily="34" charset="0"/>
              </a:rPr>
              <a:t>to configure our application’s services. </a:t>
            </a:r>
            <a:r>
              <a:rPr lang="en-US" sz="1800" b="0" i="0" dirty="0">
                <a:solidFill>
                  <a:srgbClr val="000000"/>
                </a:solidFill>
                <a:effectLst/>
                <a:latin typeface="Arial" panose="020B0604020202020204" pitchFamily="34" charset="0"/>
              </a:rPr>
              <a:t>​</a:t>
            </a:r>
          </a:p>
          <a:p>
            <a:pPr fontAlgn="base">
              <a:buClr>
                <a:schemeClr val="accent1"/>
              </a:buClr>
            </a:pPr>
            <a:br>
              <a:rPr lang="en-US" sz="1800" b="0" i="0" dirty="0">
                <a:solidFill>
                  <a:srgbClr val="000000"/>
                </a:solidFill>
                <a:effectLst/>
                <a:latin typeface="Arial" panose="020B0604020202020204" pitchFamily="34" charset="0"/>
              </a:rPr>
            </a:br>
            <a:r>
              <a:rPr lang="en-US" sz="1800" b="0" i="0" u="none" strike="noStrike" dirty="0">
                <a:solidFill>
                  <a:srgbClr val="000000"/>
                </a:solidFill>
                <a:effectLst/>
                <a:latin typeface="Arial" panose="020B0604020202020204" pitchFamily="34" charset="0"/>
              </a:rPr>
              <a:t>Then, with a single command, we can create and start all the services from our configuration. </a:t>
            </a:r>
            <a:r>
              <a:rPr lang="en-US" sz="1800"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pPr algn="l" rtl="0" fontAlgn="base">
              <a:buClr>
                <a:schemeClr val="accent1"/>
              </a:buClr>
            </a:pPr>
            <a:endParaRPr lang="en-US" b="0" i="0" dirty="0">
              <a:solidFill>
                <a:srgbClr val="000000"/>
              </a:solidFill>
              <a:effectLst/>
              <a:latin typeface="Arial" panose="020B0604020202020204" pitchFamily="34" charset="0"/>
            </a:endParaRPr>
          </a:p>
        </p:txBody>
      </p:sp>
      <p:grpSp>
        <p:nvGrpSpPr>
          <p:cNvPr id="3" name="Group">
            <a:extLst>
              <a:ext uri="{FF2B5EF4-FFF2-40B4-BE49-F238E27FC236}">
                <a16:creationId xmlns:a16="http://schemas.microsoft.com/office/drawing/2014/main" id="{B4496C37-5451-4722-279A-B7616928369A}"/>
              </a:ext>
            </a:extLst>
          </p:cNvPr>
          <p:cNvGrpSpPr/>
          <p:nvPr/>
        </p:nvGrpSpPr>
        <p:grpSpPr>
          <a:xfrm>
            <a:off x="1549126" y="1739066"/>
            <a:ext cx="1092749" cy="140249"/>
            <a:chOff x="0" y="0"/>
            <a:chExt cx="2185496" cy="280495"/>
          </a:xfrm>
          <a:solidFill>
            <a:srgbClr val="3C74FF"/>
          </a:solidFill>
        </p:grpSpPr>
        <p:sp>
          <p:nvSpPr>
            <p:cNvPr id="4" name="Circle">
              <a:extLst>
                <a:ext uri="{FF2B5EF4-FFF2-40B4-BE49-F238E27FC236}">
                  <a16:creationId xmlns:a16="http://schemas.microsoft.com/office/drawing/2014/main" id="{C1D9CD36-8496-48A1-7F64-04D2BDDDA1A2}"/>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6" name="Circle">
              <a:extLst>
                <a:ext uri="{FF2B5EF4-FFF2-40B4-BE49-F238E27FC236}">
                  <a16:creationId xmlns:a16="http://schemas.microsoft.com/office/drawing/2014/main" id="{3278A1CB-D5D3-61E3-9E67-1B0172EBDC7D}"/>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7" name="Circle">
              <a:extLst>
                <a:ext uri="{FF2B5EF4-FFF2-40B4-BE49-F238E27FC236}">
                  <a16:creationId xmlns:a16="http://schemas.microsoft.com/office/drawing/2014/main" id="{1183F7A0-AE48-C5AC-505A-195C3EE8C17B}"/>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8" name="Circle">
              <a:extLst>
                <a:ext uri="{FF2B5EF4-FFF2-40B4-BE49-F238E27FC236}">
                  <a16:creationId xmlns:a16="http://schemas.microsoft.com/office/drawing/2014/main" id="{E78A2947-7CC8-C63A-00E3-396A0A5D11B9}"/>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Tree>
    <p:extLst>
      <p:ext uri="{BB962C8B-B14F-4D97-AF65-F5344CB8AC3E}">
        <p14:creationId xmlns:p14="http://schemas.microsoft.com/office/powerpoint/2010/main" val="3077855823"/>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237744" y="740521"/>
            <a:ext cx="7310203" cy="553998"/>
          </a:xfrm>
          <a:prstGeom prst="rect">
            <a:avLst/>
          </a:prstGeom>
          <a:noFill/>
        </p:spPr>
        <p:txBody>
          <a:bodyPr wrap="square">
            <a:spAutoFit/>
          </a:bodyPr>
          <a:lstStyle/>
          <a:p>
            <a:pPr algn="l" fontAlgn="base"/>
            <a:r>
              <a:rPr lang="en-GB" sz="3000" b="1" i="0" dirty="0">
                <a:solidFill>
                  <a:srgbClr val="0070C0"/>
                </a:solidFill>
                <a:effectLst/>
                <a:latin typeface="-apple-system"/>
              </a:rPr>
              <a:t>Docker Compose Features</a:t>
            </a:r>
          </a:p>
        </p:txBody>
      </p:sp>
      <p:sp>
        <p:nvSpPr>
          <p:cNvPr id="4" name="TextBox 3">
            <a:extLst>
              <a:ext uri="{FF2B5EF4-FFF2-40B4-BE49-F238E27FC236}">
                <a16:creationId xmlns:a16="http://schemas.microsoft.com/office/drawing/2014/main" id="{8C924EED-D394-3095-4C34-B372548DB47B}"/>
              </a:ext>
            </a:extLst>
          </p:cNvPr>
          <p:cNvSpPr txBox="1"/>
          <p:nvPr/>
        </p:nvSpPr>
        <p:spPr>
          <a:xfrm>
            <a:off x="237744" y="2195185"/>
            <a:ext cx="5229606" cy="2862322"/>
          </a:xfrm>
          <a:prstGeom prst="rect">
            <a:avLst/>
          </a:prstGeom>
          <a:noFill/>
        </p:spPr>
        <p:txBody>
          <a:bodyPr wrap="square">
            <a:spAutoFit/>
          </a:bodyPr>
          <a:lstStyle/>
          <a:p>
            <a:pPr marL="285750" indent="-285750" algn="l" rtl="0" fontAlgn="base">
              <a:buClr>
                <a:schemeClr val="accent1">
                  <a:lumMod val="75000"/>
                </a:schemeClr>
              </a:buClr>
              <a:buSzPct val="239000"/>
              <a:buFont typeface="Arial" panose="020B0604020202020204" pitchFamily="34" charset="0"/>
              <a:buChar char="•"/>
            </a:pPr>
            <a:r>
              <a:rPr lang="en-US" sz="1800" b="1" i="0" u="none" strike="noStrike" dirty="0">
                <a:solidFill>
                  <a:srgbClr val="000000"/>
                </a:solidFill>
                <a:effectLst/>
                <a:latin typeface="Arial" panose="020B0604020202020204" pitchFamily="34" charset="0"/>
              </a:rPr>
              <a:t>MULTIPLE ISOLATED ENVIRONMENTS ON A SINGLE HOST</a:t>
            </a:r>
            <a:r>
              <a:rPr lang="en-US" sz="1800" b="0" i="0" dirty="0">
                <a:solidFill>
                  <a:srgbClr val="000000"/>
                </a:solidFill>
                <a:effectLst/>
                <a:latin typeface="Arial" panose="020B0604020202020204" pitchFamily="34" charset="0"/>
              </a:rPr>
              <a:t>​</a:t>
            </a:r>
          </a:p>
          <a:p>
            <a:pPr marL="285750" indent="-285750" algn="l" rtl="0" fontAlgn="base">
              <a:buClr>
                <a:schemeClr val="accent1">
                  <a:lumMod val="75000"/>
                </a:schemeClr>
              </a:buClr>
              <a:buSzPct val="239000"/>
              <a:buFont typeface="Arial" panose="020B0604020202020204" pitchFamily="34" charset="0"/>
              <a:buChar char="•"/>
            </a:pPr>
            <a:endParaRPr lang="en-US" dirty="0">
              <a:solidFill>
                <a:srgbClr val="000000"/>
              </a:solidFill>
              <a:latin typeface="Arial" panose="020B0604020202020204" pitchFamily="34" charset="0"/>
            </a:endParaRPr>
          </a:p>
          <a:p>
            <a:pPr marL="285750" indent="-285750" algn="l" rtl="0" fontAlgn="base">
              <a:buClr>
                <a:schemeClr val="accent1">
                  <a:lumMod val="75000"/>
                </a:schemeClr>
              </a:buClr>
              <a:buSzPct val="239000"/>
              <a:buFont typeface="Arial" panose="020B0604020202020204" pitchFamily="34" charset="0"/>
              <a:buChar char="•"/>
            </a:pPr>
            <a:endParaRPr lang="en-US" b="0" i="0" dirty="0">
              <a:solidFill>
                <a:srgbClr val="000000"/>
              </a:solidFill>
              <a:effectLst/>
              <a:latin typeface="Segoe UI" panose="020B0502040204020203" pitchFamily="34" charset="0"/>
            </a:endParaRPr>
          </a:p>
          <a:p>
            <a:pPr marL="285750" indent="-285750">
              <a:buClr>
                <a:schemeClr val="accent1">
                  <a:lumMod val="75000"/>
                </a:schemeClr>
              </a:buClr>
              <a:buSzPct val="239000"/>
              <a:buFont typeface="Arial" panose="020B0604020202020204" pitchFamily="34" charset="0"/>
              <a:buChar char="•"/>
            </a:pPr>
            <a:endParaRPr lang="en-MD" dirty="0"/>
          </a:p>
          <a:p>
            <a:pPr marL="285750" indent="-285750" algn="l" rtl="0" fontAlgn="base">
              <a:buClr>
                <a:schemeClr val="accent1">
                  <a:lumMod val="75000"/>
                </a:schemeClr>
              </a:buClr>
              <a:buSzPct val="239000"/>
              <a:buFont typeface="Arial" panose="020B0604020202020204" pitchFamily="34" charset="0"/>
              <a:buChar char="•"/>
            </a:pPr>
            <a:r>
              <a:rPr lang="en-US" sz="1800" b="1" i="0" u="none" strike="noStrike" dirty="0">
                <a:solidFill>
                  <a:srgbClr val="000000"/>
                </a:solidFill>
                <a:effectLst/>
                <a:latin typeface="Arial" panose="020B0604020202020204" pitchFamily="34" charset="0"/>
              </a:rPr>
              <a:t>PRESERVE VOLUME DATA WHEN CONTAINERS ARE CREATED</a:t>
            </a:r>
            <a:r>
              <a:rPr lang="en-US" sz="1800" b="0" i="0" dirty="0">
                <a:solidFill>
                  <a:srgbClr val="000000"/>
                </a:solidFill>
                <a:effectLst/>
                <a:latin typeface="Arial" panose="020B0604020202020204" pitchFamily="34" charset="0"/>
              </a:rPr>
              <a:t>​</a:t>
            </a:r>
          </a:p>
          <a:p>
            <a:pPr algn="l" rtl="0" fontAlgn="base"/>
            <a:endParaRPr lang="en-US" dirty="0">
              <a:solidFill>
                <a:srgbClr val="000000"/>
              </a:solidFill>
              <a:latin typeface="Arial" panose="020B0604020202020204" pitchFamily="34" charset="0"/>
            </a:endParaRPr>
          </a:p>
          <a:p>
            <a:pPr algn="l" rtl="0" fontAlgn="base"/>
            <a:endParaRPr lang="en-US" b="0" i="0" dirty="0">
              <a:solidFill>
                <a:srgbClr val="000000"/>
              </a:solidFill>
              <a:effectLst/>
              <a:latin typeface="Segoe UI" panose="020B0502040204020203" pitchFamily="34" charset="0"/>
            </a:endParaRPr>
          </a:p>
          <a:p>
            <a:endParaRPr lang="en-MD" dirty="0"/>
          </a:p>
        </p:txBody>
      </p:sp>
      <p:sp>
        <p:nvSpPr>
          <p:cNvPr id="5" name="TextBox 4">
            <a:extLst>
              <a:ext uri="{FF2B5EF4-FFF2-40B4-BE49-F238E27FC236}">
                <a16:creationId xmlns:a16="http://schemas.microsoft.com/office/drawing/2014/main" id="{F403BC42-0E16-69AF-CE80-2323A00AD9A6}"/>
              </a:ext>
            </a:extLst>
          </p:cNvPr>
          <p:cNvSpPr txBox="1"/>
          <p:nvPr/>
        </p:nvSpPr>
        <p:spPr>
          <a:xfrm>
            <a:off x="6096000" y="2195185"/>
            <a:ext cx="6096000" cy="2031325"/>
          </a:xfrm>
          <a:prstGeom prst="rect">
            <a:avLst/>
          </a:prstGeom>
          <a:noFill/>
        </p:spPr>
        <p:txBody>
          <a:bodyPr wrap="square">
            <a:spAutoFit/>
          </a:bodyPr>
          <a:lstStyle/>
          <a:p>
            <a:pPr marL="285750" indent="-285750" fontAlgn="base">
              <a:buClr>
                <a:schemeClr val="accent1">
                  <a:lumMod val="75000"/>
                </a:schemeClr>
              </a:buClr>
              <a:buSzPct val="239000"/>
              <a:buFont typeface="Arial" panose="020B0604020202020204" pitchFamily="34" charset="0"/>
              <a:buChar char="•"/>
            </a:pPr>
            <a:r>
              <a:rPr lang="en-US" b="1" dirty="0">
                <a:solidFill>
                  <a:srgbClr val="000000"/>
                </a:solidFill>
                <a:latin typeface="Arial" panose="020B0604020202020204" pitchFamily="34" charset="0"/>
              </a:rPr>
              <a:t>ONLY RECREATE CONTAINERS THAT HAVE CHANGED​</a:t>
            </a:r>
          </a:p>
          <a:p>
            <a:pPr marL="285750" indent="-285750" fontAlgn="base">
              <a:buClr>
                <a:schemeClr val="accent1">
                  <a:lumMod val="75000"/>
                </a:schemeClr>
              </a:buClr>
              <a:buSzPct val="239000"/>
              <a:buFont typeface="Arial" panose="020B0604020202020204" pitchFamily="34" charset="0"/>
              <a:buChar char="•"/>
            </a:pPr>
            <a:endParaRPr lang="en-US" b="1" dirty="0">
              <a:solidFill>
                <a:srgbClr val="000000"/>
              </a:solidFill>
              <a:latin typeface="Arial" panose="020B0604020202020204" pitchFamily="34" charset="0"/>
            </a:endParaRPr>
          </a:p>
          <a:p>
            <a:pPr marL="285750" indent="-285750" fontAlgn="base">
              <a:buClr>
                <a:schemeClr val="accent1">
                  <a:lumMod val="75000"/>
                </a:schemeClr>
              </a:buClr>
              <a:buSzPct val="239000"/>
              <a:buFont typeface="Arial" panose="020B0604020202020204" pitchFamily="34" charset="0"/>
              <a:buChar char="•"/>
            </a:pPr>
            <a:endParaRPr lang="en-US" b="1" dirty="0">
              <a:solidFill>
                <a:srgbClr val="000000"/>
              </a:solidFill>
              <a:latin typeface="Arial" panose="020B0604020202020204" pitchFamily="34" charset="0"/>
            </a:endParaRPr>
          </a:p>
          <a:p>
            <a:pPr marL="285750" indent="-285750">
              <a:buClr>
                <a:schemeClr val="accent1">
                  <a:lumMod val="75000"/>
                </a:schemeClr>
              </a:buClr>
              <a:buSzPct val="239000"/>
              <a:buFont typeface="Arial" panose="020B0604020202020204" pitchFamily="34" charset="0"/>
              <a:buChar char="•"/>
            </a:pPr>
            <a:endParaRPr lang="en-MD" b="1" dirty="0">
              <a:solidFill>
                <a:srgbClr val="000000"/>
              </a:solidFill>
              <a:latin typeface="Arial" panose="020B0604020202020204" pitchFamily="34" charset="0"/>
            </a:endParaRPr>
          </a:p>
          <a:p>
            <a:pPr marL="285750" indent="-285750" fontAlgn="base">
              <a:buClr>
                <a:schemeClr val="accent1">
                  <a:lumMod val="75000"/>
                </a:schemeClr>
              </a:buClr>
              <a:buSzPct val="239000"/>
              <a:buFont typeface="Arial" panose="020B0604020202020204" pitchFamily="34" charset="0"/>
              <a:buChar char="•"/>
            </a:pPr>
            <a:r>
              <a:rPr lang="en-US" b="1" dirty="0">
                <a:solidFill>
                  <a:srgbClr val="000000"/>
                </a:solidFill>
                <a:latin typeface="Arial" panose="020B0604020202020204" pitchFamily="34" charset="0"/>
              </a:rPr>
              <a:t>VARIABLES AND MOVING A COMPOSITION BETWEEN ENVIRONMENTS​</a:t>
            </a:r>
          </a:p>
        </p:txBody>
      </p:sp>
      <p:pic>
        <p:nvPicPr>
          <p:cNvPr id="23554" name="Picture 2" descr="Library / Developers / Common / Docker Compose Pipelines · GitLab">
            <a:extLst>
              <a:ext uri="{FF2B5EF4-FFF2-40B4-BE49-F238E27FC236}">
                <a16:creationId xmlns:a16="http://schemas.microsoft.com/office/drawing/2014/main" id="{9348E769-6900-8A55-F4E2-C33CAF606367}"/>
              </a:ext>
            </a:extLst>
          </p:cNvPr>
          <p:cNvPicPr>
            <a:picLocks noChangeAspect="1" noChangeArrowheads="1"/>
          </p:cNvPicPr>
          <p:nvPr/>
        </p:nvPicPr>
        <p:blipFill>
          <a:blip r:embed="rId3">
            <a:alphaModFix amt="33000"/>
            <a:extLst>
              <a:ext uri="{28A0092B-C50C-407E-A947-70E740481C1C}">
                <a14:useLocalDpi xmlns:a14="http://schemas.microsoft.com/office/drawing/2010/main" val="0"/>
              </a:ext>
            </a:extLst>
          </a:blip>
          <a:srcRect/>
          <a:stretch>
            <a:fillRect/>
          </a:stretch>
        </p:blipFill>
        <p:spPr bwMode="auto">
          <a:xfrm>
            <a:off x="3651250" y="3028950"/>
            <a:ext cx="2760363" cy="3498850"/>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a:extLst>
              <a:ext uri="{FF2B5EF4-FFF2-40B4-BE49-F238E27FC236}">
                <a16:creationId xmlns:a16="http://schemas.microsoft.com/office/drawing/2014/main" id="{392C44F1-2057-AC58-63AE-77AC27DF2801}"/>
              </a:ext>
            </a:extLst>
          </p:cNvPr>
          <p:cNvGrpSpPr/>
          <p:nvPr/>
        </p:nvGrpSpPr>
        <p:grpSpPr>
          <a:xfrm>
            <a:off x="1491976" y="1534478"/>
            <a:ext cx="1092749" cy="140249"/>
            <a:chOff x="0" y="0"/>
            <a:chExt cx="2185496" cy="280495"/>
          </a:xfrm>
          <a:solidFill>
            <a:srgbClr val="3C74FF"/>
          </a:solidFill>
        </p:grpSpPr>
        <p:sp>
          <p:nvSpPr>
            <p:cNvPr id="7" name="Circle">
              <a:extLst>
                <a:ext uri="{FF2B5EF4-FFF2-40B4-BE49-F238E27FC236}">
                  <a16:creationId xmlns:a16="http://schemas.microsoft.com/office/drawing/2014/main" id="{20F6EBC7-BB17-FE8E-750A-AB553495539E}"/>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8" name="Circle">
              <a:extLst>
                <a:ext uri="{FF2B5EF4-FFF2-40B4-BE49-F238E27FC236}">
                  <a16:creationId xmlns:a16="http://schemas.microsoft.com/office/drawing/2014/main" id="{7D49B5CC-850D-D11E-7732-C98E6C598F61}"/>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9" name="Circle">
              <a:extLst>
                <a:ext uri="{FF2B5EF4-FFF2-40B4-BE49-F238E27FC236}">
                  <a16:creationId xmlns:a16="http://schemas.microsoft.com/office/drawing/2014/main" id="{381C0721-CE60-159D-F0DA-0EF0C395387A}"/>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0" name="Circle">
              <a:extLst>
                <a:ext uri="{FF2B5EF4-FFF2-40B4-BE49-F238E27FC236}">
                  <a16:creationId xmlns:a16="http://schemas.microsoft.com/office/drawing/2014/main" id="{8023F5E5-BF33-3171-8D4D-88A3DAF9DA94}"/>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Tree>
    <p:extLst>
      <p:ext uri="{BB962C8B-B14F-4D97-AF65-F5344CB8AC3E}">
        <p14:creationId xmlns:p14="http://schemas.microsoft.com/office/powerpoint/2010/main" val="264402607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449D2EF-594A-EB6C-C95B-7BF63986BD02}"/>
              </a:ext>
            </a:extLst>
          </p:cNvPr>
          <p:cNvSpPr txBox="1"/>
          <p:nvPr/>
        </p:nvSpPr>
        <p:spPr>
          <a:xfrm>
            <a:off x="1500568" y="2111401"/>
            <a:ext cx="9273414" cy="2215991"/>
          </a:xfrm>
          <a:prstGeom prst="rect">
            <a:avLst/>
          </a:prstGeom>
          <a:noFill/>
        </p:spPr>
        <p:txBody>
          <a:bodyPr wrap="square" rtlCol="0">
            <a:spAutoFit/>
          </a:bodyPr>
          <a:lstStyle/>
          <a:p>
            <a:pPr algn="ctr"/>
            <a:r>
              <a:rPr lang="en-GB" sz="3600" b="1" dirty="0">
                <a:solidFill>
                  <a:srgbClr val="0070C0"/>
                </a:solidFill>
                <a:latin typeface="source-serif-pro"/>
              </a:rPr>
              <a:t>Fundamental Elements of the Docker Universe</a:t>
            </a:r>
          </a:p>
          <a:p>
            <a:endParaRPr lang="en-US" sz="3400" b="1" dirty="0">
              <a:solidFill>
                <a:srgbClr val="0070C0"/>
              </a:solidFill>
              <a:latin typeface="source-serif-pro"/>
            </a:endParaRPr>
          </a:p>
          <a:p>
            <a:endParaRPr lang="en-US" sz="3400" b="1" dirty="0">
              <a:solidFill>
                <a:srgbClr val="0070C0"/>
              </a:solidFill>
              <a:latin typeface="source-serif-pro"/>
            </a:endParaRPr>
          </a:p>
          <a:p>
            <a:endParaRPr lang="en-RO" sz="3400" dirty="0">
              <a:solidFill>
                <a:srgbClr val="0070C0"/>
              </a:solidFill>
            </a:endParaRPr>
          </a:p>
        </p:txBody>
      </p:sp>
      <p:pic>
        <p:nvPicPr>
          <p:cNvPr id="6" name="Picture 5" descr="A person looking at a whale with boxes on it&#10;&#10;Description automatically generated">
            <a:extLst>
              <a:ext uri="{FF2B5EF4-FFF2-40B4-BE49-F238E27FC236}">
                <a16:creationId xmlns:a16="http://schemas.microsoft.com/office/drawing/2014/main" id="{82FF0918-A5CA-C70D-35F0-5D1820C9E7A7}"/>
              </a:ext>
            </a:extLst>
          </p:cNvPr>
          <p:cNvPicPr>
            <a:picLocks noChangeAspect="1"/>
          </p:cNvPicPr>
          <p:nvPr/>
        </p:nvPicPr>
        <p:blipFill>
          <a:blip r:embed="rId2">
            <a:alphaModFix amt="45000"/>
          </a:blip>
          <a:stretch>
            <a:fillRect/>
          </a:stretch>
        </p:blipFill>
        <p:spPr>
          <a:xfrm>
            <a:off x="0" y="3194235"/>
            <a:ext cx="5613400" cy="3429277"/>
          </a:xfrm>
          <a:prstGeom prst="rect">
            <a:avLst/>
          </a:prstGeom>
        </p:spPr>
      </p:pic>
      <p:sp>
        <p:nvSpPr>
          <p:cNvPr id="8" name="TextBox 7">
            <a:extLst>
              <a:ext uri="{FF2B5EF4-FFF2-40B4-BE49-F238E27FC236}">
                <a16:creationId xmlns:a16="http://schemas.microsoft.com/office/drawing/2014/main" id="{16D5DFAC-FFD9-5C34-4480-B58394199D1B}"/>
              </a:ext>
            </a:extLst>
          </p:cNvPr>
          <p:cNvSpPr txBox="1"/>
          <p:nvPr/>
        </p:nvSpPr>
        <p:spPr>
          <a:xfrm>
            <a:off x="7981950" y="5602015"/>
            <a:ext cx="7124700" cy="830997"/>
          </a:xfrm>
          <a:prstGeom prst="rect">
            <a:avLst/>
          </a:prstGeom>
          <a:noFill/>
        </p:spPr>
        <p:txBody>
          <a:bodyPr wrap="square">
            <a:spAutoFit/>
          </a:bodyPr>
          <a:lstStyle/>
          <a:p>
            <a:r>
              <a:rPr lang="en-GB" sz="2400" dirty="0">
                <a:solidFill>
                  <a:schemeClr val="tx1">
                    <a:lumMod val="75000"/>
                    <a:lumOff val="25000"/>
                  </a:schemeClr>
                </a:solidFill>
              </a:rPr>
              <a:t>Veronica </a:t>
            </a:r>
            <a:r>
              <a:rPr lang="en-GB" sz="2400" dirty="0" err="1">
                <a:solidFill>
                  <a:schemeClr val="tx1">
                    <a:lumMod val="75000"/>
                    <a:lumOff val="25000"/>
                  </a:schemeClr>
                </a:solidFill>
              </a:rPr>
              <a:t>Hajdeu</a:t>
            </a:r>
            <a:endParaRPr lang="en-GB" sz="2400" dirty="0">
              <a:solidFill>
                <a:schemeClr val="tx1">
                  <a:lumMod val="75000"/>
                  <a:lumOff val="25000"/>
                </a:schemeClr>
              </a:solidFill>
            </a:endParaRPr>
          </a:p>
          <a:p>
            <a:r>
              <a:rPr lang="en-GB" sz="2400" dirty="0">
                <a:solidFill>
                  <a:schemeClr val="tx1">
                    <a:lumMod val="75000"/>
                    <a:lumOff val="25000"/>
                  </a:schemeClr>
                </a:solidFill>
              </a:rPr>
              <a:t>DevOps Engineer at Endava</a:t>
            </a:r>
            <a:endParaRPr lang="en-MD" sz="2400" dirty="0">
              <a:solidFill>
                <a:schemeClr val="tx1">
                  <a:lumMod val="75000"/>
                  <a:lumOff val="25000"/>
                </a:schemeClr>
              </a:solidFill>
            </a:endParaRPr>
          </a:p>
        </p:txBody>
      </p:sp>
      <p:grpSp>
        <p:nvGrpSpPr>
          <p:cNvPr id="9" name="Group">
            <a:extLst>
              <a:ext uri="{FF2B5EF4-FFF2-40B4-BE49-F238E27FC236}">
                <a16:creationId xmlns:a16="http://schemas.microsoft.com/office/drawing/2014/main" id="{A4C0C223-BEC4-1C12-F65D-A63D240C9A25}"/>
              </a:ext>
            </a:extLst>
          </p:cNvPr>
          <p:cNvGrpSpPr/>
          <p:nvPr/>
        </p:nvGrpSpPr>
        <p:grpSpPr>
          <a:xfrm>
            <a:off x="5362025" y="3079147"/>
            <a:ext cx="1092749" cy="140249"/>
            <a:chOff x="0" y="0"/>
            <a:chExt cx="2185496" cy="280495"/>
          </a:xfrm>
          <a:solidFill>
            <a:srgbClr val="3C74FF"/>
          </a:solidFill>
        </p:grpSpPr>
        <p:sp>
          <p:nvSpPr>
            <p:cNvPr id="10" name="Circle">
              <a:extLst>
                <a:ext uri="{FF2B5EF4-FFF2-40B4-BE49-F238E27FC236}">
                  <a16:creationId xmlns:a16="http://schemas.microsoft.com/office/drawing/2014/main" id="{4EE7B6E9-A721-285B-0734-1C5B30F8D89E}"/>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E863841A-8BAF-9A06-55AF-5C3D0F70F2EF}"/>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0D23CE90-3DD3-BB97-00E0-4CB904644391}"/>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4" name="Circle">
              <a:extLst>
                <a:ext uri="{FF2B5EF4-FFF2-40B4-BE49-F238E27FC236}">
                  <a16:creationId xmlns:a16="http://schemas.microsoft.com/office/drawing/2014/main" id="{13B58D13-B16C-80F7-6C2E-95C7C4D7C8D3}"/>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Tree>
    <p:extLst>
      <p:ext uri="{BB962C8B-B14F-4D97-AF65-F5344CB8AC3E}">
        <p14:creationId xmlns:p14="http://schemas.microsoft.com/office/powerpoint/2010/main" val="37825612"/>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206791" y="575762"/>
            <a:ext cx="5961888" cy="553998"/>
          </a:xfrm>
          <a:prstGeom prst="rect">
            <a:avLst/>
          </a:prstGeom>
          <a:noFill/>
        </p:spPr>
        <p:txBody>
          <a:bodyPr wrap="square">
            <a:spAutoFit/>
          </a:bodyPr>
          <a:lstStyle/>
          <a:p>
            <a:pPr algn="l" fontAlgn="base"/>
            <a:r>
              <a:rPr lang="en-GB" sz="3000" b="1" i="0" dirty="0">
                <a:solidFill>
                  <a:srgbClr val="0070C0"/>
                </a:solidFill>
                <a:effectLst/>
                <a:latin typeface="-apple-system"/>
              </a:rPr>
              <a:t>Docker Compose File Structure</a:t>
            </a:r>
          </a:p>
        </p:txBody>
      </p:sp>
      <p:pic>
        <p:nvPicPr>
          <p:cNvPr id="4" name="Picture 3" descr="A screen shot of a computer&#10;&#10;Description automatically generated">
            <a:extLst>
              <a:ext uri="{FF2B5EF4-FFF2-40B4-BE49-F238E27FC236}">
                <a16:creationId xmlns:a16="http://schemas.microsoft.com/office/drawing/2014/main" id="{A9C9AC38-BE77-1792-2244-8F780D40018F}"/>
              </a:ext>
            </a:extLst>
          </p:cNvPr>
          <p:cNvPicPr>
            <a:picLocks noChangeAspect="1"/>
          </p:cNvPicPr>
          <p:nvPr/>
        </p:nvPicPr>
        <p:blipFill>
          <a:blip r:embed="rId2"/>
          <a:stretch>
            <a:fillRect/>
          </a:stretch>
        </p:blipFill>
        <p:spPr>
          <a:xfrm>
            <a:off x="5629260" y="1129760"/>
            <a:ext cx="6115157" cy="5383226"/>
          </a:xfrm>
          <a:prstGeom prst="rect">
            <a:avLst/>
          </a:prstGeom>
        </p:spPr>
      </p:pic>
      <p:sp>
        <p:nvSpPr>
          <p:cNvPr id="9" name="TextBox 8">
            <a:extLst>
              <a:ext uri="{FF2B5EF4-FFF2-40B4-BE49-F238E27FC236}">
                <a16:creationId xmlns:a16="http://schemas.microsoft.com/office/drawing/2014/main" id="{6DDC4AA7-337B-A0CC-DC3C-D68EF2B91DBF}"/>
              </a:ext>
            </a:extLst>
          </p:cNvPr>
          <p:cNvSpPr txBox="1"/>
          <p:nvPr/>
        </p:nvSpPr>
        <p:spPr>
          <a:xfrm>
            <a:off x="371383" y="2367171"/>
            <a:ext cx="5632704" cy="2123658"/>
          </a:xfrm>
          <a:prstGeom prst="rect">
            <a:avLst/>
          </a:prstGeom>
          <a:noFill/>
        </p:spPr>
        <p:txBody>
          <a:bodyPr wrap="square">
            <a:spAutoFit/>
          </a:bodyPr>
          <a:lstStyle/>
          <a:p>
            <a:pPr algn="l" rtl="0" fontAlgn="base"/>
            <a:r>
              <a:rPr lang="en-US" sz="1600" b="1" i="0" u="none" strike="noStrike" dirty="0">
                <a:solidFill>
                  <a:srgbClr val="000000"/>
                </a:solidFill>
                <a:effectLst/>
                <a:latin typeface="Arial" panose="020B0604020202020204" pitchFamily="34" charset="0"/>
              </a:rPr>
              <a:t>Compose has commands for managing the whole lifecycle of your application:</a:t>
            </a:r>
            <a:r>
              <a:rPr lang="en-US" sz="1600" b="1" i="0" dirty="0">
                <a:solidFill>
                  <a:srgbClr val="000000"/>
                </a:solidFill>
                <a:effectLst/>
                <a:latin typeface="Arial" panose="020B0604020202020204" pitchFamily="34" charset="0"/>
              </a:rPr>
              <a:t>​</a:t>
            </a:r>
            <a:endParaRPr lang="en-US" sz="1600" b="1" i="0" dirty="0">
              <a:solidFill>
                <a:srgbClr val="000000"/>
              </a:solidFill>
              <a:effectLst/>
              <a:latin typeface="Segoe UI" panose="020B0502040204020203" pitchFamily="34" charset="0"/>
            </a:endParaRPr>
          </a:p>
          <a:p>
            <a:pPr algn="l" rtl="0" fontAlgn="base"/>
            <a:r>
              <a:rPr lang="en-US" sz="1600" b="0" i="0" dirty="0">
                <a:solidFill>
                  <a:srgbClr val="000000"/>
                </a:solidFill>
                <a:effectLst/>
                <a:latin typeface="Arial" panose="020B0604020202020204" pitchFamily="34" charset="0"/>
              </a:rPr>
              <a:t>​</a:t>
            </a:r>
            <a:endParaRPr lang="en-US" sz="1600" b="0" i="0" dirty="0">
              <a:solidFill>
                <a:srgbClr val="000000"/>
              </a:solidFill>
              <a:effectLst/>
              <a:latin typeface="Segoe UI" panose="020B0502040204020203" pitchFamily="34" charset="0"/>
            </a:endParaRPr>
          </a:p>
          <a:p>
            <a:pPr algn="l" rtl="0" fontAlgn="base"/>
            <a:r>
              <a:rPr lang="en-US" sz="1600" b="0" i="0" dirty="0">
                <a:solidFill>
                  <a:srgbClr val="000000"/>
                </a:solidFill>
                <a:effectLst/>
                <a:latin typeface="Arial" panose="020B0604020202020204" pitchFamily="34" charset="0"/>
              </a:rPr>
              <a:t>​</a:t>
            </a:r>
            <a:endParaRPr lang="en-US" sz="1600"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600" b="0" i="0" u="none" strike="noStrike" dirty="0">
                <a:solidFill>
                  <a:srgbClr val="000000"/>
                </a:solidFill>
                <a:effectLst/>
                <a:latin typeface="Arial" panose="020B0604020202020204" pitchFamily="34" charset="0"/>
              </a:rPr>
              <a:t>Start, stop, and rebuild services</a:t>
            </a:r>
            <a:r>
              <a:rPr lang="en-US" sz="1600" b="0" i="0" dirty="0">
                <a:solidFill>
                  <a:srgbClr val="000000"/>
                </a:solidFill>
                <a:effectLst/>
                <a:latin typeface="Arial" panose="020B0604020202020204" pitchFamily="34" charset="0"/>
              </a:rPr>
              <a:t>​</a:t>
            </a:r>
          </a:p>
          <a:p>
            <a:pPr algn="l" rtl="0" fontAlgn="base">
              <a:buFont typeface="Arial" panose="020B0604020202020204" pitchFamily="34" charset="0"/>
              <a:buChar char="•"/>
            </a:pPr>
            <a:r>
              <a:rPr lang="en-US" sz="1600" b="0" i="0" u="none" strike="noStrike" dirty="0">
                <a:solidFill>
                  <a:srgbClr val="000000"/>
                </a:solidFill>
                <a:effectLst/>
                <a:latin typeface="Arial" panose="020B0604020202020204" pitchFamily="34" charset="0"/>
              </a:rPr>
              <a:t>View the status of running services</a:t>
            </a:r>
            <a:r>
              <a:rPr lang="en-US" sz="1600" b="0" i="0" dirty="0">
                <a:solidFill>
                  <a:srgbClr val="000000"/>
                </a:solidFill>
                <a:effectLst/>
                <a:latin typeface="Arial" panose="020B0604020202020204" pitchFamily="34" charset="0"/>
              </a:rPr>
              <a:t>​</a:t>
            </a:r>
          </a:p>
          <a:p>
            <a:pPr algn="l" rtl="0" fontAlgn="base">
              <a:buFont typeface="Arial" panose="020B0604020202020204" pitchFamily="34" charset="0"/>
              <a:buChar char="•"/>
            </a:pPr>
            <a:r>
              <a:rPr lang="en-US" sz="1600" b="0" i="0" u="none" strike="noStrike" dirty="0">
                <a:solidFill>
                  <a:srgbClr val="000000"/>
                </a:solidFill>
                <a:effectLst/>
                <a:latin typeface="Arial" panose="020B0604020202020204" pitchFamily="34" charset="0"/>
              </a:rPr>
              <a:t>Stream the log output of running services</a:t>
            </a:r>
            <a:r>
              <a:rPr lang="en-US" sz="1600" b="0" i="0" dirty="0">
                <a:solidFill>
                  <a:srgbClr val="000000"/>
                </a:solidFill>
                <a:effectLst/>
                <a:latin typeface="Arial" panose="020B0604020202020204" pitchFamily="34" charset="0"/>
              </a:rPr>
              <a:t>​</a:t>
            </a:r>
          </a:p>
          <a:p>
            <a:pPr algn="l" rtl="0" fontAlgn="base">
              <a:buFont typeface="Arial" panose="020B0604020202020204" pitchFamily="34" charset="0"/>
              <a:buChar char="•"/>
            </a:pPr>
            <a:r>
              <a:rPr lang="en-US" sz="1600" b="0" i="0" u="none" strike="noStrike" dirty="0">
                <a:solidFill>
                  <a:srgbClr val="000000"/>
                </a:solidFill>
                <a:effectLst/>
                <a:latin typeface="Arial" panose="020B0604020202020204" pitchFamily="34" charset="0"/>
              </a:rPr>
              <a:t>Run a one-off command on a service</a:t>
            </a:r>
            <a:endParaRPr lang="en-US" sz="1600" b="0" i="0" dirty="0">
              <a:solidFill>
                <a:srgbClr val="000000"/>
              </a:solidFill>
              <a:effectLst/>
              <a:latin typeface="Arial" panose="020B0604020202020204" pitchFamily="34" charset="0"/>
            </a:endParaRPr>
          </a:p>
        </p:txBody>
      </p:sp>
      <p:grpSp>
        <p:nvGrpSpPr>
          <p:cNvPr id="3" name="Group">
            <a:extLst>
              <a:ext uri="{FF2B5EF4-FFF2-40B4-BE49-F238E27FC236}">
                <a16:creationId xmlns:a16="http://schemas.microsoft.com/office/drawing/2014/main" id="{35857620-B209-B04F-9054-C6E41DBE705C}"/>
              </a:ext>
            </a:extLst>
          </p:cNvPr>
          <p:cNvGrpSpPr/>
          <p:nvPr/>
        </p:nvGrpSpPr>
        <p:grpSpPr>
          <a:xfrm>
            <a:off x="1758676" y="1331588"/>
            <a:ext cx="1092749" cy="140249"/>
            <a:chOff x="0" y="0"/>
            <a:chExt cx="2185496" cy="280495"/>
          </a:xfrm>
          <a:solidFill>
            <a:srgbClr val="3C74FF"/>
          </a:solidFill>
        </p:grpSpPr>
        <p:sp>
          <p:nvSpPr>
            <p:cNvPr id="5" name="Circle">
              <a:extLst>
                <a:ext uri="{FF2B5EF4-FFF2-40B4-BE49-F238E27FC236}">
                  <a16:creationId xmlns:a16="http://schemas.microsoft.com/office/drawing/2014/main" id="{E3D2BC7B-DF50-A04D-E562-38F7E95E1FAD}"/>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6" name="Circle">
              <a:extLst>
                <a:ext uri="{FF2B5EF4-FFF2-40B4-BE49-F238E27FC236}">
                  <a16:creationId xmlns:a16="http://schemas.microsoft.com/office/drawing/2014/main" id="{018044B9-31AB-6F69-EB54-9DB07F845531}"/>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8" name="Circle">
              <a:extLst>
                <a:ext uri="{FF2B5EF4-FFF2-40B4-BE49-F238E27FC236}">
                  <a16:creationId xmlns:a16="http://schemas.microsoft.com/office/drawing/2014/main" id="{2992F613-6973-4F85-1470-4549291AC79E}"/>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0" name="Circle">
              <a:extLst>
                <a:ext uri="{FF2B5EF4-FFF2-40B4-BE49-F238E27FC236}">
                  <a16:creationId xmlns:a16="http://schemas.microsoft.com/office/drawing/2014/main" id="{DA3962C5-743B-97D8-55E0-215E766A9110}"/>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Tree>
    <p:extLst>
      <p:ext uri="{BB962C8B-B14F-4D97-AF65-F5344CB8AC3E}">
        <p14:creationId xmlns:p14="http://schemas.microsoft.com/office/powerpoint/2010/main" val="79841565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671750" y="751951"/>
            <a:ext cx="5830377" cy="553998"/>
          </a:xfrm>
          <a:prstGeom prst="rect">
            <a:avLst/>
          </a:prstGeom>
          <a:noFill/>
        </p:spPr>
        <p:txBody>
          <a:bodyPr wrap="square">
            <a:spAutoFit/>
          </a:bodyPr>
          <a:lstStyle/>
          <a:p>
            <a:pPr algn="l" fontAlgn="base"/>
            <a:r>
              <a:rPr lang="en-GB" sz="3000" b="1" i="0" dirty="0">
                <a:solidFill>
                  <a:srgbClr val="0070C0"/>
                </a:solidFill>
                <a:effectLst/>
                <a:latin typeface="-apple-system"/>
              </a:rPr>
              <a:t>What is Docker </a:t>
            </a:r>
            <a:r>
              <a:rPr lang="en-GB" sz="3000" b="1" dirty="0">
                <a:solidFill>
                  <a:srgbClr val="0070C0"/>
                </a:solidFill>
                <a:latin typeface="-apple-system"/>
              </a:rPr>
              <a:t>Swarm</a:t>
            </a:r>
            <a:r>
              <a:rPr lang="en-GB" sz="3000" b="1" i="0" dirty="0">
                <a:solidFill>
                  <a:srgbClr val="0070C0"/>
                </a:solidFill>
                <a:effectLst/>
                <a:latin typeface="-apple-system"/>
              </a:rPr>
              <a:t>?</a:t>
            </a:r>
          </a:p>
        </p:txBody>
      </p:sp>
      <p:grpSp>
        <p:nvGrpSpPr>
          <p:cNvPr id="9" name="Group">
            <a:extLst>
              <a:ext uri="{FF2B5EF4-FFF2-40B4-BE49-F238E27FC236}">
                <a16:creationId xmlns:a16="http://schemas.microsoft.com/office/drawing/2014/main" id="{2987328D-EA59-A6D3-A81C-A4D4AB96D2B6}"/>
              </a:ext>
            </a:extLst>
          </p:cNvPr>
          <p:cNvGrpSpPr/>
          <p:nvPr/>
        </p:nvGrpSpPr>
        <p:grpSpPr>
          <a:xfrm>
            <a:off x="1720576" y="1522088"/>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3" name="Picture 2" descr="A blue whale with a stack of boxes&#10;&#10;Description automatically generated">
            <a:extLst>
              <a:ext uri="{FF2B5EF4-FFF2-40B4-BE49-F238E27FC236}">
                <a16:creationId xmlns:a16="http://schemas.microsoft.com/office/drawing/2014/main" id="{5611F5DC-8DE2-DC25-BCDA-D3F90ED7B225}"/>
              </a:ext>
            </a:extLst>
          </p:cNvPr>
          <p:cNvPicPr>
            <a:picLocks noChangeAspect="1"/>
          </p:cNvPicPr>
          <p:nvPr/>
        </p:nvPicPr>
        <p:blipFill>
          <a:blip r:embed="rId2"/>
          <a:stretch>
            <a:fillRect/>
          </a:stretch>
        </p:blipFill>
        <p:spPr>
          <a:xfrm>
            <a:off x="2038076" y="2089109"/>
            <a:ext cx="8195019" cy="2679782"/>
          </a:xfrm>
          <a:prstGeom prst="rect">
            <a:avLst/>
          </a:prstGeom>
        </p:spPr>
      </p:pic>
    </p:spTree>
    <p:extLst>
      <p:ext uri="{BB962C8B-B14F-4D97-AF65-F5344CB8AC3E}">
        <p14:creationId xmlns:p14="http://schemas.microsoft.com/office/powerpoint/2010/main" val="238410981"/>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610441" y="777107"/>
            <a:ext cx="4405769" cy="553998"/>
          </a:xfrm>
          <a:prstGeom prst="rect">
            <a:avLst/>
          </a:prstGeom>
          <a:noFill/>
        </p:spPr>
        <p:txBody>
          <a:bodyPr wrap="square">
            <a:spAutoFit/>
          </a:bodyPr>
          <a:lstStyle/>
          <a:p>
            <a:pPr algn="l" fontAlgn="base"/>
            <a:r>
              <a:rPr lang="en-GB" sz="3000" b="1" i="0" dirty="0">
                <a:solidFill>
                  <a:srgbClr val="0070C0"/>
                </a:solidFill>
                <a:effectLst/>
                <a:latin typeface="-apple-system"/>
              </a:rPr>
              <a:t>Docker Swarm Concepts</a:t>
            </a:r>
          </a:p>
        </p:txBody>
      </p:sp>
      <p:grpSp>
        <p:nvGrpSpPr>
          <p:cNvPr id="3" name="Group">
            <a:extLst>
              <a:ext uri="{FF2B5EF4-FFF2-40B4-BE49-F238E27FC236}">
                <a16:creationId xmlns:a16="http://schemas.microsoft.com/office/drawing/2014/main" id="{726F63E7-1327-FBB6-AE4E-816D42B7E81B}"/>
              </a:ext>
            </a:extLst>
          </p:cNvPr>
          <p:cNvGrpSpPr/>
          <p:nvPr/>
        </p:nvGrpSpPr>
        <p:grpSpPr>
          <a:xfrm>
            <a:off x="1720576" y="1522088"/>
            <a:ext cx="1092749" cy="140249"/>
            <a:chOff x="0" y="0"/>
            <a:chExt cx="2185496" cy="280495"/>
          </a:xfrm>
          <a:solidFill>
            <a:srgbClr val="3C74FF"/>
          </a:solidFill>
        </p:grpSpPr>
        <p:sp>
          <p:nvSpPr>
            <p:cNvPr id="5" name="Circle">
              <a:extLst>
                <a:ext uri="{FF2B5EF4-FFF2-40B4-BE49-F238E27FC236}">
                  <a16:creationId xmlns:a16="http://schemas.microsoft.com/office/drawing/2014/main" id="{141563F6-2373-FEBB-F65F-FEFF8A01B502}"/>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6" name="Circle">
              <a:extLst>
                <a:ext uri="{FF2B5EF4-FFF2-40B4-BE49-F238E27FC236}">
                  <a16:creationId xmlns:a16="http://schemas.microsoft.com/office/drawing/2014/main" id="{5F19190F-1FD6-552C-1E98-889E4F06FC0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sp>
          <p:nvSpPr>
            <p:cNvPr id="7" name="Circle">
              <a:extLst>
                <a:ext uri="{FF2B5EF4-FFF2-40B4-BE49-F238E27FC236}">
                  <a16:creationId xmlns:a16="http://schemas.microsoft.com/office/drawing/2014/main" id="{5783C365-2540-F98A-ED12-3404922BB9E7}"/>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8" name="Circle">
              <a:extLst>
                <a:ext uri="{FF2B5EF4-FFF2-40B4-BE49-F238E27FC236}">
                  <a16:creationId xmlns:a16="http://schemas.microsoft.com/office/drawing/2014/main" id="{F1DA9281-7902-05A1-68DD-F2380B14AA6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24580" name="Picture 4" descr="Everything you need to know about Docker Swarm - DEV Community">
            <a:extLst>
              <a:ext uri="{FF2B5EF4-FFF2-40B4-BE49-F238E27FC236}">
                <a16:creationId xmlns:a16="http://schemas.microsoft.com/office/drawing/2014/main" id="{3C6EC43E-5653-F8B1-0BDF-BE396D5769E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959" b="14927"/>
          <a:stretch/>
        </p:blipFill>
        <p:spPr bwMode="auto">
          <a:xfrm>
            <a:off x="4089400" y="1871888"/>
            <a:ext cx="8102600" cy="390026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0D8211E-8D5C-283D-2FF7-3CFDD549860C}"/>
              </a:ext>
            </a:extLst>
          </p:cNvPr>
          <p:cNvSpPr txBox="1"/>
          <p:nvPr/>
        </p:nvSpPr>
        <p:spPr>
          <a:xfrm>
            <a:off x="190500" y="2203121"/>
            <a:ext cx="6096000" cy="1754326"/>
          </a:xfrm>
          <a:prstGeom prst="rect">
            <a:avLst/>
          </a:prstGeom>
          <a:noFill/>
        </p:spPr>
        <p:txBody>
          <a:bodyPr wrap="square">
            <a:spAutoFit/>
          </a:bodyPr>
          <a:lstStyle/>
          <a:p>
            <a:r>
              <a:rPr lang="en-GB" b="0" i="0" dirty="0">
                <a:solidFill>
                  <a:srgbClr val="171717"/>
                </a:solidFill>
                <a:effectLst/>
                <a:latin typeface="-apple-system"/>
              </a:rPr>
              <a:t>A node is a Docker engine instance that is part of the swarm.</a:t>
            </a:r>
          </a:p>
          <a:p>
            <a:r>
              <a:rPr lang="en-GB" dirty="0">
                <a:solidFill>
                  <a:srgbClr val="171717"/>
                </a:solidFill>
                <a:latin typeface="-apple-system"/>
              </a:rPr>
              <a:t>S</a:t>
            </a:r>
            <a:r>
              <a:rPr lang="en-GB" b="0" i="0" dirty="0">
                <a:solidFill>
                  <a:srgbClr val="171717"/>
                </a:solidFill>
                <a:effectLst/>
                <a:latin typeface="-apple-system"/>
              </a:rPr>
              <a:t>warm cluster nodes can be spread over several machines on the cloud.</a:t>
            </a:r>
            <a:br>
              <a:rPr lang="en-GB" b="0" i="0" dirty="0">
                <a:solidFill>
                  <a:srgbClr val="171717"/>
                </a:solidFill>
                <a:effectLst/>
                <a:latin typeface="-apple-system"/>
              </a:rPr>
            </a:br>
            <a:r>
              <a:rPr lang="en-GB" b="0" i="0" dirty="0">
                <a:solidFill>
                  <a:srgbClr val="171717"/>
                </a:solidFill>
                <a:effectLst/>
                <a:latin typeface="-apple-system"/>
              </a:rPr>
              <a:t>There are two types of nodes, a </a:t>
            </a:r>
            <a:r>
              <a:rPr lang="en-GB" b="1" i="0" dirty="0">
                <a:solidFill>
                  <a:srgbClr val="171717"/>
                </a:solidFill>
                <a:effectLst/>
                <a:latin typeface="-apple-system"/>
              </a:rPr>
              <a:t>manager node</a:t>
            </a:r>
            <a:r>
              <a:rPr lang="en-GB" b="0" i="0" dirty="0">
                <a:solidFill>
                  <a:srgbClr val="171717"/>
                </a:solidFill>
                <a:effectLst/>
                <a:latin typeface="-apple-system"/>
              </a:rPr>
              <a:t>, and a </a:t>
            </a:r>
            <a:r>
              <a:rPr lang="en-GB" b="1" i="0" dirty="0">
                <a:solidFill>
                  <a:srgbClr val="171717"/>
                </a:solidFill>
                <a:effectLst/>
                <a:latin typeface="-apple-system"/>
              </a:rPr>
              <a:t>worker node</a:t>
            </a:r>
            <a:r>
              <a:rPr lang="en-GB" b="0" i="0" dirty="0">
                <a:solidFill>
                  <a:srgbClr val="171717"/>
                </a:solidFill>
                <a:effectLst/>
                <a:latin typeface="-apple-system"/>
              </a:rPr>
              <a:t>.</a:t>
            </a:r>
          </a:p>
          <a:p>
            <a:endParaRPr lang="en-MD" dirty="0"/>
          </a:p>
        </p:txBody>
      </p:sp>
    </p:spTree>
    <p:extLst>
      <p:ext uri="{BB962C8B-B14F-4D97-AF65-F5344CB8AC3E}">
        <p14:creationId xmlns:p14="http://schemas.microsoft.com/office/powerpoint/2010/main" val="2237859235"/>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707135" y="413599"/>
            <a:ext cx="4405769" cy="553998"/>
          </a:xfrm>
          <a:prstGeom prst="rect">
            <a:avLst/>
          </a:prstGeom>
          <a:noFill/>
        </p:spPr>
        <p:txBody>
          <a:bodyPr wrap="square">
            <a:spAutoFit/>
          </a:bodyPr>
          <a:lstStyle/>
          <a:p>
            <a:pPr algn="l" fontAlgn="base"/>
            <a:r>
              <a:rPr lang="en-GB" sz="3000" b="1" i="0" dirty="0">
                <a:solidFill>
                  <a:srgbClr val="0070C0"/>
                </a:solidFill>
                <a:effectLst/>
                <a:latin typeface="-apple-system"/>
              </a:rPr>
              <a:t>Docker Swarm </a:t>
            </a:r>
          </a:p>
        </p:txBody>
      </p:sp>
      <p:sp>
        <p:nvSpPr>
          <p:cNvPr id="5" name="TextBox 4">
            <a:extLst>
              <a:ext uri="{FF2B5EF4-FFF2-40B4-BE49-F238E27FC236}">
                <a16:creationId xmlns:a16="http://schemas.microsoft.com/office/drawing/2014/main" id="{03CD78ED-ED8A-6126-EB19-958E57CBE68B}"/>
              </a:ext>
            </a:extLst>
          </p:cNvPr>
          <p:cNvSpPr txBox="1"/>
          <p:nvPr/>
        </p:nvSpPr>
        <p:spPr>
          <a:xfrm>
            <a:off x="215588" y="2274838"/>
            <a:ext cx="5388864" cy="2585323"/>
          </a:xfrm>
          <a:prstGeom prst="rect">
            <a:avLst/>
          </a:prstGeom>
          <a:noFill/>
        </p:spPr>
        <p:txBody>
          <a:bodyPr wrap="square">
            <a:spAutoFit/>
          </a:bodyPr>
          <a:lstStyle/>
          <a:p>
            <a:pPr algn="l" rtl="0" fontAlgn="base"/>
            <a:r>
              <a:rPr lang="en-GB" b="0" i="0" dirty="0">
                <a:solidFill>
                  <a:srgbClr val="171717"/>
                </a:solidFill>
                <a:effectLst/>
                <a:latin typeface="-apple-system"/>
              </a:rPr>
              <a:t>The </a:t>
            </a:r>
            <a:r>
              <a:rPr lang="en-GB" b="1" i="0" dirty="0">
                <a:solidFill>
                  <a:srgbClr val="171717"/>
                </a:solidFill>
                <a:effectLst/>
                <a:latin typeface="-apple-system"/>
              </a:rPr>
              <a:t>tasks</a:t>
            </a:r>
            <a:r>
              <a:rPr lang="en-GB" b="0" i="0" dirty="0">
                <a:solidFill>
                  <a:srgbClr val="171717"/>
                </a:solidFill>
                <a:effectLst/>
                <a:latin typeface="-apple-system"/>
              </a:rPr>
              <a:t> to be executed on the manager or worker nodes are described by a </a:t>
            </a:r>
            <a:r>
              <a:rPr lang="en-GB" b="1" i="0" dirty="0">
                <a:solidFill>
                  <a:srgbClr val="171717"/>
                </a:solidFill>
                <a:effectLst/>
                <a:latin typeface="-apple-system"/>
              </a:rPr>
              <a:t>service</a:t>
            </a:r>
            <a:r>
              <a:rPr lang="en-GB" b="0" i="0" dirty="0">
                <a:solidFill>
                  <a:srgbClr val="171717"/>
                </a:solidFill>
                <a:effectLst/>
                <a:latin typeface="-apple-system"/>
              </a:rPr>
              <a:t>. It is the swarm system's core mechanism and the main point of user engagement with the swarm.</a:t>
            </a:r>
          </a:p>
          <a:p>
            <a:pPr algn="l" rtl="0" fontAlgn="base"/>
            <a:br>
              <a:rPr lang="en-GB" dirty="0"/>
            </a:br>
            <a:r>
              <a:rPr lang="en-GB" b="0" i="0" dirty="0">
                <a:solidFill>
                  <a:srgbClr val="171717"/>
                </a:solidFill>
                <a:effectLst/>
                <a:latin typeface="-apple-system"/>
              </a:rPr>
              <a:t>When you create a service, you also create containers and also specify tasks, which must be executed inside them.</a:t>
            </a:r>
            <a:br>
              <a:rPr lang="en-GB" dirty="0"/>
            </a:br>
            <a:endParaRPr lang="en-US" b="0" i="0" dirty="0">
              <a:solidFill>
                <a:srgbClr val="000000"/>
              </a:solidFill>
              <a:effectLst/>
              <a:latin typeface="Arial" panose="020B0604020202020204" pitchFamily="34" charset="0"/>
            </a:endParaRPr>
          </a:p>
        </p:txBody>
      </p:sp>
      <p:grpSp>
        <p:nvGrpSpPr>
          <p:cNvPr id="3" name="Group">
            <a:extLst>
              <a:ext uri="{FF2B5EF4-FFF2-40B4-BE49-F238E27FC236}">
                <a16:creationId xmlns:a16="http://schemas.microsoft.com/office/drawing/2014/main" id="{FC692B51-C43F-3A8A-4C78-9F88117FE434}"/>
              </a:ext>
            </a:extLst>
          </p:cNvPr>
          <p:cNvGrpSpPr/>
          <p:nvPr/>
        </p:nvGrpSpPr>
        <p:grpSpPr>
          <a:xfrm>
            <a:off x="1415776" y="1172968"/>
            <a:ext cx="1092749" cy="140249"/>
            <a:chOff x="0" y="0"/>
            <a:chExt cx="2185496" cy="280495"/>
          </a:xfrm>
          <a:solidFill>
            <a:srgbClr val="3C74FF"/>
          </a:solidFill>
        </p:grpSpPr>
        <p:sp>
          <p:nvSpPr>
            <p:cNvPr id="4" name="Circle">
              <a:extLst>
                <a:ext uri="{FF2B5EF4-FFF2-40B4-BE49-F238E27FC236}">
                  <a16:creationId xmlns:a16="http://schemas.microsoft.com/office/drawing/2014/main" id="{EA73F8C5-9AA1-0F2B-C945-C3DBB3AD339B}"/>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6" name="Circle">
              <a:extLst>
                <a:ext uri="{FF2B5EF4-FFF2-40B4-BE49-F238E27FC236}">
                  <a16:creationId xmlns:a16="http://schemas.microsoft.com/office/drawing/2014/main" id="{5629462A-E52D-7A65-7988-360AB5C9DEE3}"/>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sp>
          <p:nvSpPr>
            <p:cNvPr id="7" name="Circle">
              <a:extLst>
                <a:ext uri="{FF2B5EF4-FFF2-40B4-BE49-F238E27FC236}">
                  <a16:creationId xmlns:a16="http://schemas.microsoft.com/office/drawing/2014/main" id="{23716837-6B21-8F0F-A231-5884A2F639B4}"/>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8" name="Circle">
              <a:extLst>
                <a:ext uri="{FF2B5EF4-FFF2-40B4-BE49-F238E27FC236}">
                  <a16:creationId xmlns:a16="http://schemas.microsoft.com/office/drawing/2014/main" id="{B1A31D5F-D6DF-94D4-CF53-06EF71043D1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28674" name="Picture 2" descr="How services work | Docker Docs">
            <a:extLst>
              <a:ext uri="{FF2B5EF4-FFF2-40B4-BE49-F238E27FC236}">
                <a16:creationId xmlns:a16="http://schemas.microsoft.com/office/drawing/2014/main" id="{3C0F417D-9932-2988-938C-1A2C92E45F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4452" y="1733550"/>
            <a:ext cx="6184476" cy="426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348017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707135" y="413599"/>
            <a:ext cx="4405769" cy="553998"/>
          </a:xfrm>
          <a:prstGeom prst="rect">
            <a:avLst/>
          </a:prstGeom>
          <a:noFill/>
        </p:spPr>
        <p:txBody>
          <a:bodyPr wrap="square">
            <a:spAutoFit/>
          </a:bodyPr>
          <a:lstStyle/>
          <a:p>
            <a:pPr algn="l" fontAlgn="base"/>
            <a:r>
              <a:rPr lang="en-GB" sz="3000" b="1" i="0" dirty="0">
                <a:solidFill>
                  <a:srgbClr val="0070C0"/>
                </a:solidFill>
                <a:effectLst/>
                <a:latin typeface="-apple-system"/>
              </a:rPr>
              <a:t>Docker Swarm </a:t>
            </a:r>
          </a:p>
        </p:txBody>
      </p:sp>
      <p:sp>
        <p:nvSpPr>
          <p:cNvPr id="5" name="TextBox 4">
            <a:extLst>
              <a:ext uri="{FF2B5EF4-FFF2-40B4-BE49-F238E27FC236}">
                <a16:creationId xmlns:a16="http://schemas.microsoft.com/office/drawing/2014/main" id="{03CD78ED-ED8A-6126-EB19-958E57CBE68B}"/>
              </a:ext>
            </a:extLst>
          </p:cNvPr>
          <p:cNvSpPr txBox="1"/>
          <p:nvPr/>
        </p:nvSpPr>
        <p:spPr>
          <a:xfrm>
            <a:off x="215588" y="2274838"/>
            <a:ext cx="5388864" cy="2308324"/>
          </a:xfrm>
          <a:prstGeom prst="rect">
            <a:avLst/>
          </a:prstGeom>
          <a:noFill/>
        </p:spPr>
        <p:txBody>
          <a:bodyPr wrap="square">
            <a:spAutoFit/>
          </a:bodyPr>
          <a:lstStyle/>
          <a:p>
            <a:pPr algn="l" rtl="0" fontAlgn="base"/>
            <a:r>
              <a:rPr lang="en-US" sz="1800" b="1" i="0" u="none" strike="noStrike" dirty="0">
                <a:solidFill>
                  <a:srgbClr val="000000"/>
                </a:solidFill>
                <a:effectLst/>
                <a:latin typeface="Arial" panose="020B0604020202020204" pitchFamily="34" charset="0"/>
              </a:rPr>
              <a:t>Benefits: </a:t>
            </a:r>
            <a:r>
              <a:rPr lang="en-US" sz="1800"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Straightforward to install.</a:t>
            </a:r>
            <a:r>
              <a:rPr lang="en-US" sz="1800" b="0" i="0" dirty="0">
                <a:solidFill>
                  <a:srgbClr val="000000"/>
                </a:solidFill>
                <a:effectLst/>
                <a:latin typeface="Arial" panose="020B0604020202020204" pitchFamily="34" charset="0"/>
              </a:rPr>
              <a:t>​</a:t>
            </a:r>
            <a:endParaRPr lang="en-US"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Less complex than other tools.</a:t>
            </a:r>
            <a:r>
              <a:rPr lang="en-US" sz="1800" b="0" i="0" dirty="0">
                <a:solidFill>
                  <a:srgbClr val="000000"/>
                </a:solidFill>
                <a:effectLst/>
                <a:latin typeface="Arial" panose="020B0604020202020204" pitchFamily="34" charset="0"/>
              </a:rPr>
              <a:t>​</a:t>
            </a:r>
            <a:endParaRPr lang="en-US"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Works/integrates easily with the Docker CLI and Docker compose.</a:t>
            </a:r>
            <a:r>
              <a:rPr lang="en-US" sz="1800" b="0" i="0" dirty="0">
                <a:solidFill>
                  <a:srgbClr val="000000"/>
                </a:solidFill>
                <a:effectLst/>
                <a:latin typeface="Arial" panose="020B0604020202020204" pitchFamily="34" charset="0"/>
              </a:rPr>
              <a:t>​</a:t>
            </a:r>
            <a:endParaRPr lang="en-US" b="0" i="0" dirty="0">
              <a:solidFill>
                <a:srgbClr val="000000"/>
              </a:solidFill>
              <a:effectLst/>
              <a:latin typeface="Arial" panose="020B0604020202020204" pitchFamily="34" charset="0"/>
            </a:endParaRPr>
          </a:p>
          <a:p>
            <a:pPr algn="l" rtl="0" fontAlgn="base"/>
            <a:r>
              <a:rPr lang="en-US" sz="1800"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pPr algn="l" rtl="0" fontAlgn="base"/>
            <a:r>
              <a:rPr lang="en-US" sz="1800" b="1" i="0" u="none" strike="noStrike" dirty="0">
                <a:solidFill>
                  <a:srgbClr val="000000"/>
                </a:solidFill>
                <a:effectLst/>
                <a:latin typeface="Arial" panose="020B0604020202020204" pitchFamily="34" charset="0"/>
              </a:rPr>
              <a:t>Challenges: </a:t>
            </a:r>
            <a:r>
              <a:rPr lang="en-US" sz="1800"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Lightweight and tied to the Docker API</a:t>
            </a:r>
            <a:endParaRPr lang="en-US" b="0" i="0" dirty="0">
              <a:solidFill>
                <a:srgbClr val="000000"/>
              </a:solidFill>
              <a:effectLst/>
              <a:latin typeface="Arial" panose="020B0604020202020204" pitchFamily="34" charset="0"/>
            </a:endParaRPr>
          </a:p>
        </p:txBody>
      </p:sp>
      <p:pic>
        <p:nvPicPr>
          <p:cNvPr id="22530" name="Picture 2" descr="Docker Swarm: Creating a Master-Slave Cluster for Container Deployment  Using Docker Stack | by Sachin Digarse | DevOps.dev">
            <a:extLst>
              <a:ext uri="{FF2B5EF4-FFF2-40B4-BE49-F238E27FC236}">
                <a16:creationId xmlns:a16="http://schemas.microsoft.com/office/drawing/2014/main" id="{6067AB7E-8FA1-9A74-FAFC-4CEFCEF1565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036" t="18056" r="14171" b="19722"/>
          <a:stretch/>
        </p:blipFill>
        <p:spPr bwMode="auto">
          <a:xfrm>
            <a:off x="5604453" y="1371883"/>
            <a:ext cx="6587548" cy="4042769"/>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a:extLst>
              <a:ext uri="{FF2B5EF4-FFF2-40B4-BE49-F238E27FC236}">
                <a16:creationId xmlns:a16="http://schemas.microsoft.com/office/drawing/2014/main" id="{FC692B51-C43F-3A8A-4C78-9F88117FE434}"/>
              </a:ext>
            </a:extLst>
          </p:cNvPr>
          <p:cNvGrpSpPr/>
          <p:nvPr/>
        </p:nvGrpSpPr>
        <p:grpSpPr>
          <a:xfrm>
            <a:off x="1415776" y="1172968"/>
            <a:ext cx="1092749" cy="140249"/>
            <a:chOff x="0" y="0"/>
            <a:chExt cx="2185496" cy="280495"/>
          </a:xfrm>
          <a:solidFill>
            <a:srgbClr val="3C74FF"/>
          </a:solidFill>
        </p:grpSpPr>
        <p:sp>
          <p:nvSpPr>
            <p:cNvPr id="4" name="Circle">
              <a:extLst>
                <a:ext uri="{FF2B5EF4-FFF2-40B4-BE49-F238E27FC236}">
                  <a16:creationId xmlns:a16="http://schemas.microsoft.com/office/drawing/2014/main" id="{EA73F8C5-9AA1-0F2B-C945-C3DBB3AD339B}"/>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6" name="Circle">
              <a:extLst>
                <a:ext uri="{FF2B5EF4-FFF2-40B4-BE49-F238E27FC236}">
                  <a16:creationId xmlns:a16="http://schemas.microsoft.com/office/drawing/2014/main" id="{5629462A-E52D-7A65-7988-360AB5C9DEE3}"/>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sp>
          <p:nvSpPr>
            <p:cNvPr id="7" name="Circle">
              <a:extLst>
                <a:ext uri="{FF2B5EF4-FFF2-40B4-BE49-F238E27FC236}">
                  <a16:creationId xmlns:a16="http://schemas.microsoft.com/office/drawing/2014/main" id="{23716837-6B21-8F0F-A231-5884A2F639B4}"/>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8" name="Circle">
              <a:extLst>
                <a:ext uri="{FF2B5EF4-FFF2-40B4-BE49-F238E27FC236}">
                  <a16:creationId xmlns:a16="http://schemas.microsoft.com/office/drawing/2014/main" id="{B1A31D5F-D6DF-94D4-CF53-06EF71043D1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Tree>
    <p:extLst>
      <p:ext uri="{BB962C8B-B14F-4D97-AF65-F5344CB8AC3E}">
        <p14:creationId xmlns:p14="http://schemas.microsoft.com/office/powerpoint/2010/main" val="319484348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19DC5D82-0D8E-40FC-7869-EC6B6C2B54A8}"/>
              </a:ext>
            </a:extLst>
          </p:cNvPr>
          <p:cNvSpPr txBox="1"/>
          <p:nvPr/>
        </p:nvSpPr>
        <p:spPr>
          <a:xfrm>
            <a:off x="1459293" y="1396968"/>
            <a:ext cx="9273414" cy="2215991"/>
          </a:xfrm>
          <a:prstGeom prst="rect">
            <a:avLst/>
          </a:prstGeom>
          <a:noFill/>
        </p:spPr>
        <p:txBody>
          <a:bodyPr wrap="square" rtlCol="0">
            <a:spAutoFit/>
          </a:bodyPr>
          <a:lstStyle/>
          <a:p>
            <a:r>
              <a:rPr lang="en-US" sz="3400" b="1" dirty="0">
                <a:solidFill>
                  <a:srgbClr val="0070C0"/>
                </a:solidFill>
                <a:latin typeface="source-serif-pro"/>
              </a:rPr>
              <a:t>How to </a:t>
            </a:r>
            <a:r>
              <a:rPr lang="en-GB" sz="3600" b="1" dirty="0" err="1">
                <a:solidFill>
                  <a:srgbClr val="0070C0"/>
                </a:solidFill>
                <a:latin typeface="-apple-system"/>
              </a:rPr>
              <a:t>Dockerize</a:t>
            </a:r>
            <a:r>
              <a:rPr lang="en-US" sz="3400" b="1" dirty="0">
                <a:solidFill>
                  <a:srgbClr val="0070C0"/>
                </a:solidFill>
                <a:latin typeface="source-serif-pro"/>
              </a:rPr>
              <a:t> Two Types of Applications: Backend and Frontend</a:t>
            </a:r>
          </a:p>
          <a:p>
            <a:endParaRPr lang="en-US" sz="3400" b="1" dirty="0">
              <a:solidFill>
                <a:srgbClr val="0070C0"/>
              </a:solidFill>
              <a:latin typeface="source-serif-pro"/>
            </a:endParaRPr>
          </a:p>
          <a:p>
            <a:endParaRPr lang="en-RO" sz="3400" dirty="0">
              <a:solidFill>
                <a:srgbClr val="0070C0"/>
              </a:solidFill>
            </a:endParaRPr>
          </a:p>
        </p:txBody>
      </p:sp>
      <p:pic>
        <p:nvPicPr>
          <p:cNvPr id="5122" name="Picture 2" descr="What are 'Front-end' &amp; 'back-end' | Flyaps Software Company">
            <a:extLst>
              <a:ext uri="{FF2B5EF4-FFF2-40B4-BE49-F238E27FC236}">
                <a16:creationId xmlns:a16="http://schemas.microsoft.com/office/drawing/2014/main" id="{423B4E3D-A61D-4257-F1A9-440B2BD7DA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4512" y="2958846"/>
            <a:ext cx="5522976" cy="3106674"/>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Press and Media Resources - Docker">
            <a:extLst>
              <a:ext uri="{FF2B5EF4-FFF2-40B4-BE49-F238E27FC236}">
                <a16:creationId xmlns:a16="http://schemas.microsoft.com/office/drawing/2014/main" id="{42935374-4421-2AA8-113F-F6BD973544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56432" y="3049727"/>
            <a:ext cx="676656" cy="57895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descr="Press and Media Resources - Docker">
            <a:extLst>
              <a:ext uri="{FF2B5EF4-FFF2-40B4-BE49-F238E27FC236}">
                <a16:creationId xmlns:a16="http://schemas.microsoft.com/office/drawing/2014/main" id="{EE98681B-8B56-1607-3C62-574B0AB45C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58914" y="3139521"/>
            <a:ext cx="676656" cy="578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5082712"/>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2" descr="Containerized Python Development - Part 2 | Docker">
            <a:extLst>
              <a:ext uri="{FF2B5EF4-FFF2-40B4-BE49-F238E27FC236}">
                <a16:creationId xmlns:a16="http://schemas.microsoft.com/office/drawing/2014/main" id="{A1423CB7-F9CD-9F82-F34D-66302B7821D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700" t="18381" r="-570" b="26092"/>
          <a:stretch/>
        </p:blipFill>
        <p:spPr bwMode="auto">
          <a:xfrm>
            <a:off x="5048250" y="3982036"/>
            <a:ext cx="6800850" cy="27432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D847762-B455-DBCC-880A-EF9CDC5E00F9}"/>
              </a:ext>
            </a:extLst>
          </p:cNvPr>
          <p:cNvSpPr txBox="1"/>
          <p:nvPr/>
        </p:nvSpPr>
        <p:spPr>
          <a:xfrm>
            <a:off x="666750" y="1713914"/>
            <a:ext cx="11525250" cy="2660728"/>
          </a:xfrm>
          <a:prstGeom prst="rect">
            <a:avLst/>
          </a:prstGeom>
          <a:noFill/>
        </p:spPr>
        <p:txBody>
          <a:bodyPr wrap="square">
            <a:spAutoFit/>
          </a:bodyPr>
          <a:lstStyle/>
          <a:p>
            <a:pPr rtl="0" fontAlgn="base">
              <a:lnSpc>
                <a:spcPct val="150000"/>
              </a:lnSpc>
              <a:spcBef>
                <a:spcPts val="0"/>
              </a:spcBef>
              <a:spcAft>
                <a:spcPts val="0"/>
              </a:spcAft>
              <a:buClr>
                <a:schemeClr val="accent1">
                  <a:lumMod val="75000"/>
                </a:schemeClr>
              </a:buClr>
              <a:buSzPct val="200000"/>
              <a:buFont typeface="Arial" panose="020B0604020202020204" pitchFamily="34" charset="0"/>
              <a:buChar char="•"/>
            </a:pPr>
            <a:r>
              <a:rPr lang="en-US" sz="2000" dirty="0" err="1">
                <a:solidFill>
                  <a:srgbClr val="171717"/>
                </a:solidFill>
                <a:latin typeface="-apple-system"/>
              </a:rPr>
              <a:t>Dockerize</a:t>
            </a:r>
            <a:r>
              <a:rPr lang="en-US" sz="2000" dirty="0">
                <a:solidFill>
                  <a:srgbClr val="171717"/>
                </a:solidFill>
                <a:latin typeface="-apple-system"/>
              </a:rPr>
              <a:t> the application by creating a </a:t>
            </a:r>
            <a:r>
              <a:rPr lang="en-US" sz="2000" b="1" dirty="0" err="1">
                <a:solidFill>
                  <a:srgbClr val="171717"/>
                </a:solidFill>
                <a:latin typeface="-apple-system"/>
              </a:rPr>
              <a:t>Dockerfile</a:t>
            </a:r>
            <a:r>
              <a:rPr lang="en-US" sz="2000" dirty="0">
                <a:solidFill>
                  <a:srgbClr val="171717"/>
                </a:solidFill>
                <a:latin typeface="-apple-system"/>
              </a:rPr>
              <a:t> in its root directory.</a:t>
            </a:r>
          </a:p>
          <a:p>
            <a:pPr rtl="0" fontAlgn="base">
              <a:lnSpc>
                <a:spcPct val="150000"/>
              </a:lnSpc>
              <a:spcBef>
                <a:spcPts val="0"/>
              </a:spcBef>
              <a:spcAft>
                <a:spcPts val="0"/>
              </a:spcAft>
              <a:buClr>
                <a:schemeClr val="accent1">
                  <a:lumMod val="75000"/>
                </a:schemeClr>
              </a:buClr>
              <a:buSzPct val="200000"/>
              <a:buFont typeface="Arial" panose="020B0604020202020204" pitchFamily="34" charset="0"/>
              <a:buChar char="•"/>
            </a:pPr>
            <a:r>
              <a:rPr lang="en-US" sz="2000" dirty="0">
                <a:solidFill>
                  <a:srgbClr val="171717"/>
                </a:solidFill>
                <a:latin typeface="-apple-system"/>
              </a:rPr>
              <a:t>Build the Docker image using the </a:t>
            </a:r>
            <a:r>
              <a:rPr lang="en-US" sz="2000" b="1" dirty="0" err="1">
                <a:solidFill>
                  <a:srgbClr val="171717"/>
                </a:solidFill>
                <a:latin typeface="-apple-system"/>
              </a:rPr>
              <a:t>Dockerfile</a:t>
            </a:r>
            <a:r>
              <a:rPr lang="en-US" sz="2000" dirty="0">
                <a:solidFill>
                  <a:srgbClr val="171717"/>
                </a:solidFill>
                <a:latin typeface="-apple-system"/>
              </a:rPr>
              <a:t>.</a:t>
            </a:r>
          </a:p>
          <a:p>
            <a:pPr rtl="0" fontAlgn="base">
              <a:lnSpc>
                <a:spcPct val="150000"/>
              </a:lnSpc>
              <a:spcBef>
                <a:spcPts val="0"/>
              </a:spcBef>
              <a:spcAft>
                <a:spcPts val="0"/>
              </a:spcAft>
              <a:buClr>
                <a:schemeClr val="accent1">
                  <a:lumMod val="75000"/>
                </a:schemeClr>
              </a:buClr>
              <a:buSzPct val="200000"/>
              <a:buFont typeface="Arial" panose="020B0604020202020204" pitchFamily="34" charset="0"/>
              <a:buChar char="•"/>
            </a:pPr>
            <a:r>
              <a:rPr lang="en-US" sz="2000" dirty="0">
                <a:solidFill>
                  <a:srgbClr val="171717"/>
                </a:solidFill>
                <a:latin typeface="-apple-system"/>
              </a:rPr>
              <a:t>Push the Docker image to a container </a:t>
            </a:r>
            <a:r>
              <a:rPr lang="en-US" sz="2000" b="1" dirty="0">
                <a:solidFill>
                  <a:srgbClr val="171717"/>
                </a:solidFill>
                <a:latin typeface="-apple-system"/>
              </a:rPr>
              <a:t>registry</a:t>
            </a:r>
            <a:r>
              <a:rPr lang="en-US" sz="2000" dirty="0">
                <a:solidFill>
                  <a:srgbClr val="171717"/>
                </a:solidFill>
                <a:latin typeface="-apple-system"/>
              </a:rPr>
              <a:t>.</a:t>
            </a:r>
          </a:p>
          <a:p>
            <a:pPr rtl="0" fontAlgn="base">
              <a:spcBef>
                <a:spcPts val="0"/>
              </a:spcBef>
              <a:spcAft>
                <a:spcPts val="0"/>
              </a:spcAft>
              <a:buClr>
                <a:schemeClr val="accent1">
                  <a:lumMod val="75000"/>
                </a:schemeClr>
              </a:buClr>
              <a:buSzPct val="200000"/>
            </a:pPr>
            <a:endParaRPr lang="en-US" sz="2000" dirty="0">
              <a:solidFill>
                <a:srgbClr val="171717"/>
              </a:solidFill>
              <a:latin typeface="-apple-system"/>
            </a:endParaRPr>
          </a:p>
          <a:p>
            <a:pPr rtl="0" fontAlgn="base">
              <a:lnSpc>
                <a:spcPct val="150000"/>
              </a:lnSpc>
              <a:spcBef>
                <a:spcPts val="0"/>
              </a:spcBef>
              <a:spcAft>
                <a:spcPts val="0"/>
              </a:spcAft>
              <a:buClr>
                <a:schemeClr val="accent1">
                  <a:lumMod val="75000"/>
                </a:schemeClr>
              </a:buClr>
              <a:buSzPct val="200000"/>
              <a:buFont typeface="Arial" panose="020B0604020202020204" pitchFamily="34" charset="0"/>
              <a:buChar char="•"/>
            </a:pPr>
            <a:r>
              <a:rPr lang="en-US" sz="2000" dirty="0">
                <a:solidFill>
                  <a:srgbClr val="171717"/>
                </a:solidFill>
                <a:latin typeface="-apple-system"/>
              </a:rPr>
              <a:t>Create a </a:t>
            </a:r>
            <a:r>
              <a:rPr lang="en-US" sz="2000" b="1" dirty="0">
                <a:solidFill>
                  <a:srgbClr val="171717"/>
                </a:solidFill>
                <a:latin typeface="-apple-system"/>
              </a:rPr>
              <a:t>Docker Compose </a:t>
            </a:r>
            <a:r>
              <a:rPr lang="en-US" sz="2000" dirty="0">
                <a:solidFill>
                  <a:srgbClr val="171717"/>
                </a:solidFill>
                <a:latin typeface="-apple-system"/>
              </a:rPr>
              <a:t>file that defines the two services and their dependencies.</a:t>
            </a:r>
          </a:p>
          <a:p>
            <a:pPr rtl="0" fontAlgn="base">
              <a:lnSpc>
                <a:spcPct val="150000"/>
              </a:lnSpc>
              <a:spcBef>
                <a:spcPts val="0"/>
              </a:spcBef>
              <a:spcAft>
                <a:spcPts val="1200"/>
              </a:spcAft>
              <a:buClr>
                <a:schemeClr val="accent1">
                  <a:lumMod val="75000"/>
                </a:schemeClr>
              </a:buClr>
              <a:buSzPct val="200000"/>
              <a:buFont typeface="Arial" panose="020B0604020202020204" pitchFamily="34" charset="0"/>
              <a:buChar char="•"/>
            </a:pPr>
            <a:r>
              <a:rPr lang="en-US" sz="2000" dirty="0">
                <a:solidFill>
                  <a:srgbClr val="171717"/>
                </a:solidFill>
                <a:latin typeface="-apple-system"/>
              </a:rPr>
              <a:t>Run the </a:t>
            </a:r>
            <a:r>
              <a:rPr lang="en-US" sz="2000" b="1" dirty="0">
                <a:solidFill>
                  <a:srgbClr val="171717"/>
                </a:solidFill>
                <a:latin typeface="-apple-system"/>
              </a:rPr>
              <a:t>Docker Compose </a:t>
            </a:r>
            <a:r>
              <a:rPr lang="en-US" sz="2000" dirty="0">
                <a:solidFill>
                  <a:srgbClr val="171717"/>
                </a:solidFill>
                <a:latin typeface="-apple-system"/>
              </a:rPr>
              <a:t>file to start both services.</a:t>
            </a:r>
          </a:p>
        </p:txBody>
      </p:sp>
      <p:sp>
        <p:nvSpPr>
          <p:cNvPr id="6" name="TextBox 5">
            <a:extLst>
              <a:ext uri="{FF2B5EF4-FFF2-40B4-BE49-F238E27FC236}">
                <a16:creationId xmlns:a16="http://schemas.microsoft.com/office/drawing/2014/main" id="{CF1D2FA3-BA8C-2FF6-86E4-C2A8E6B394BE}"/>
              </a:ext>
            </a:extLst>
          </p:cNvPr>
          <p:cNvSpPr txBox="1"/>
          <p:nvPr/>
        </p:nvSpPr>
        <p:spPr>
          <a:xfrm>
            <a:off x="653776" y="589484"/>
            <a:ext cx="6096000" cy="553998"/>
          </a:xfrm>
          <a:prstGeom prst="rect">
            <a:avLst/>
          </a:prstGeom>
          <a:noFill/>
        </p:spPr>
        <p:txBody>
          <a:bodyPr wrap="square">
            <a:spAutoFit/>
          </a:bodyPr>
          <a:lstStyle/>
          <a:p>
            <a:r>
              <a:rPr lang="en-GB" sz="3000" b="1" dirty="0" err="1">
                <a:solidFill>
                  <a:srgbClr val="0070C0"/>
                </a:solidFill>
                <a:latin typeface="-apple-system"/>
              </a:rPr>
              <a:t>Dockerize</a:t>
            </a:r>
            <a:r>
              <a:rPr lang="en-US" sz="1800" b="1" dirty="0">
                <a:solidFill>
                  <a:srgbClr val="0070C0"/>
                </a:solidFill>
                <a:latin typeface="source-serif-pro"/>
              </a:rPr>
              <a:t> </a:t>
            </a:r>
            <a:r>
              <a:rPr lang="en-US" sz="3000" b="1" dirty="0">
                <a:solidFill>
                  <a:srgbClr val="0070C0"/>
                </a:solidFill>
                <a:latin typeface="-apple-system"/>
              </a:rPr>
              <a:t>Applications</a:t>
            </a:r>
            <a:endParaRPr lang="en-MD" sz="3000" b="1" dirty="0">
              <a:solidFill>
                <a:srgbClr val="0070C0"/>
              </a:solidFill>
              <a:latin typeface="-apple-system"/>
            </a:endParaRPr>
          </a:p>
        </p:txBody>
      </p:sp>
      <p:grpSp>
        <p:nvGrpSpPr>
          <p:cNvPr id="7" name="Group">
            <a:extLst>
              <a:ext uri="{FF2B5EF4-FFF2-40B4-BE49-F238E27FC236}">
                <a16:creationId xmlns:a16="http://schemas.microsoft.com/office/drawing/2014/main" id="{7889CAD4-61E1-7C4E-09CE-073BD57967CC}"/>
              </a:ext>
            </a:extLst>
          </p:cNvPr>
          <p:cNvGrpSpPr/>
          <p:nvPr/>
        </p:nvGrpSpPr>
        <p:grpSpPr>
          <a:xfrm>
            <a:off x="1701526" y="1358573"/>
            <a:ext cx="1092749" cy="140249"/>
            <a:chOff x="0" y="0"/>
            <a:chExt cx="2185496" cy="280495"/>
          </a:xfrm>
          <a:solidFill>
            <a:srgbClr val="3C74FF"/>
          </a:solidFill>
        </p:grpSpPr>
        <p:sp>
          <p:nvSpPr>
            <p:cNvPr id="8" name="Circle">
              <a:extLst>
                <a:ext uri="{FF2B5EF4-FFF2-40B4-BE49-F238E27FC236}">
                  <a16:creationId xmlns:a16="http://schemas.microsoft.com/office/drawing/2014/main" id="{A989F312-627C-08A4-C4FA-27A4B2A2D6A4}"/>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9" name="Circle">
              <a:extLst>
                <a:ext uri="{FF2B5EF4-FFF2-40B4-BE49-F238E27FC236}">
                  <a16:creationId xmlns:a16="http://schemas.microsoft.com/office/drawing/2014/main" id="{74AA5349-E2DC-B261-5A26-B6508A6325CA}"/>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sp>
          <p:nvSpPr>
            <p:cNvPr id="10" name="Circle">
              <a:extLst>
                <a:ext uri="{FF2B5EF4-FFF2-40B4-BE49-F238E27FC236}">
                  <a16:creationId xmlns:a16="http://schemas.microsoft.com/office/drawing/2014/main" id="{134B4090-8ECC-1A95-5EEC-639D9B3CB068}"/>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29FB1FC-4BAF-4CCC-9CF1-501C112B1DB5}"/>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Tree>
    <p:extLst>
      <p:ext uri="{BB962C8B-B14F-4D97-AF65-F5344CB8AC3E}">
        <p14:creationId xmlns:p14="http://schemas.microsoft.com/office/powerpoint/2010/main" val="516302815"/>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7B24B5C-0093-6C4F-B2C0-079BCD9A0782}"/>
              </a:ext>
            </a:extLst>
          </p:cNvPr>
          <p:cNvGraphicFramePr>
            <a:graphicFrameLocks noGrp="1"/>
          </p:cNvGraphicFramePr>
          <p:nvPr>
            <p:extLst>
              <p:ext uri="{D42A27DB-BD31-4B8C-83A1-F6EECF244321}">
                <p14:modId xmlns:p14="http://schemas.microsoft.com/office/powerpoint/2010/main" val="4268468009"/>
              </p:ext>
            </p:extLst>
          </p:nvPr>
        </p:nvGraphicFramePr>
        <p:xfrm>
          <a:off x="704850" y="1085850"/>
          <a:ext cx="9977659" cy="4798010"/>
        </p:xfrm>
        <a:graphic>
          <a:graphicData uri="http://schemas.openxmlformats.org/drawingml/2006/table">
            <a:tbl>
              <a:tblPr/>
              <a:tblGrid>
                <a:gridCol w="1678752">
                  <a:extLst>
                    <a:ext uri="{9D8B030D-6E8A-4147-A177-3AD203B41FA5}">
                      <a16:colId xmlns:a16="http://schemas.microsoft.com/office/drawing/2014/main" val="1837404534"/>
                    </a:ext>
                  </a:extLst>
                </a:gridCol>
                <a:gridCol w="8298907">
                  <a:extLst>
                    <a:ext uri="{9D8B030D-6E8A-4147-A177-3AD203B41FA5}">
                      <a16:colId xmlns:a16="http://schemas.microsoft.com/office/drawing/2014/main" val="350308210"/>
                    </a:ext>
                  </a:extLst>
                </a:gridCol>
              </a:tblGrid>
              <a:tr h="641482">
                <a:tc>
                  <a:txBody>
                    <a:bodyPr/>
                    <a:lstStyle/>
                    <a:p>
                      <a:pPr algn="ctr" rtl="0" fontAlgn="base"/>
                      <a:r>
                        <a:rPr lang="en-US" sz="2000" b="1" i="0" dirty="0">
                          <a:solidFill>
                            <a:srgbClr val="FFFFFF"/>
                          </a:solidFill>
                          <a:effectLst/>
                          <a:latin typeface="Calibri" panose="020F0502020204030204" pitchFamily="34" charset="0"/>
                        </a:rPr>
                        <a:t>COMMAND​</a:t>
                      </a:r>
                      <a:endParaRPr lang="en-US" sz="2800" b="1" i="0" dirty="0">
                        <a:solidFill>
                          <a:srgbClr val="FFFFFF"/>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solidFill>
                      <a:schemeClr val="accent5">
                        <a:lumMod val="75000"/>
                      </a:schemeClr>
                    </a:solidFill>
                  </a:tcPr>
                </a:tc>
                <a:tc>
                  <a:txBody>
                    <a:bodyPr/>
                    <a:lstStyle/>
                    <a:p>
                      <a:pPr algn="ctr" rtl="0" fontAlgn="base"/>
                      <a:r>
                        <a:rPr lang="en-US" sz="2000" b="1" i="0" dirty="0">
                          <a:solidFill>
                            <a:srgbClr val="FFFFFF"/>
                          </a:solidFill>
                          <a:effectLst/>
                          <a:latin typeface="Calibri" panose="020F0502020204030204" pitchFamily="34" charset="0"/>
                        </a:rPr>
                        <a:t>DESCRIPTION​</a:t>
                      </a:r>
                      <a:endParaRPr lang="en-US" sz="2800" b="1" i="0" dirty="0">
                        <a:solidFill>
                          <a:srgbClr val="FFFFFF"/>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3549319420"/>
                  </a:ext>
                </a:extLst>
              </a:tr>
              <a:tr h="616309">
                <a:tc>
                  <a:txBody>
                    <a:bodyPr/>
                    <a:lstStyle/>
                    <a:p>
                      <a:pPr algn="l" rtl="0" fontAlgn="base"/>
                      <a:r>
                        <a:rPr lang="en-US" sz="1400" b="1" i="0" dirty="0">
                          <a:solidFill>
                            <a:srgbClr val="000000"/>
                          </a:solidFill>
                          <a:effectLst/>
                          <a:latin typeface="Calibri" panose="020F0502020204030204" pitchFamily="34" charset="0"/>
                        </a:rPr>
                        <a:t>FROM​</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a:txBody>
                    <a:bodyPr/>
                    <a:lstStyle/>
                    <a:p>
                      <a:pPr algn="l" rtl="0" fontAlgn="base"/>
                      <a:r>
                        <a:rPr lang="en-US" sz="1400" b="0" i="0">
                          <a:solidFill>
                            <a:srgbClr val="000000"/>
                          </a:solidFill>
                          <a:effectLst/>
                          <a:latin typeface="Calibri" panose="020F0502020204030204" pitchFamily="34" charset="0"/>
                        </a:rPr>
                        <a:t>initializes a new build stage. Sets </a:t>
                      </a:r>
                      <a:r>
                        <a:rPr lang="en-US" sz="1400" b="1" i="1">
                          <a:solidFill>
                            <a:srgbClr val="00B0F0"/>
                          </a:solidFill>
                          <a:effectLst/>
                          <a:latin typeface="Calibri" panose="020F0502020204030204" pitchFamily="34" charset="0"/>
                        </a:rPr>
                        <a:t>Base Image</a:t>
                      </a:r>
                      <a:r>
                        <a:rPr lang="en-US" sz="1400" b="0" i="0">
                          <a:solidFill>
                            <a:srgbClr val="00B0F0"/>
                          </a:solidFill>
                          <a:effectLst/>
                          <a:latin typeface="Calibri" panose="020F0502020204030204" pitchFamily="34" charset="0"/>
                        </a:rPr>
                        <a:t>​</a:t>
                      </a:r>
                      <a:endParaRPr lang="en-US" b="0" i="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58106997"/>
                  </a:ext>
                </a:extLst>
              </a:tr>
              <a:tr h="576232">
                <a:tc>
                  <a:txBody>
                    <a:bodyPr/>
                    <a:lstStyle/>
                    <a:p>
                      <a:pPr algn="l" rtl="0" fontAlgn="base"/>
                      <a:r>
                        <a:rPr lang="en-US" sz="1400" b="1" i="0" dirty="0">
                          <a:solidFill>
                            <a:srgbClr val="000000"/>
                          </a:solidFill>
                          <a:effectLst/>
                          <a:latin typeface="Calibri" panose="020F0502020204030204" pitchFamily="34" charset="0"/>
                        </a:rPr>
                        <a:t>ADD *​</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rowSpan="2">
                  <a:txBody>
                    <a:bodyPr/>
                    <a:lstStyle/>
                    <a:p>
                      <a:pPr algn="l" rtl="0" fontAlgn="base"/>
                      <a:r>
                        <a:rPr lang="en-US" sz="1400" b="0" i="0">
                          <a:solidFill>
                            <a:srgbClr val="000000"/>
                          </a:solidFill>
                          <a:effectLst/>
                          <a:latin typeface="Calibri" panose="020F0502020204030204" pitchFamily="34" charset="0"/>
                        </a:rPr>
                        <a:t>copies new files, directories (or remote file URLs)* from &lt;src&gt; and adds them to the filesystem of the image at the path &lt;dest&gt;​</a:t>
                      </a:r>
                      <a:endParaRPr lang="en-US" b="0" i="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94006164"/>
                  </a:ext>
                </a:extLst>
              </a:tr>
              <a:tr h="576232">
                <a:tc>
                  <a:txBody>
                    <a:bodyPr/>
                    <a:lstStyle/>
                    <a:p>
                      <a:pPr algn="l" rtl="0" fontAlgn="base"/>
                      <a:r>
                        <a:rPr lang="en-US" sz="1400" b="1" i="0" dirty="0">
                          <a:solidFill>
                            <a:srgbClr val="000000"/>
                          </a:solidFill>
                          <a:effectLst/>
                          <a:latin typeface="Calibri" panose="020F0502020204030204" pitchFamily="34" charset="0"/>
                        </a:rPr>
                        <a:t>COPY​</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vMerge="1">
                  <a:txBody>
                    <a:bodyPr/>
                    <a:lstStyle/>
                    <a:p>
                      <a:endParaRPr lang="en-MD"/>
                    </a:p>
                  </a:txBody>
                  <a:tcPr/>
                </a:tc>
                <a:extLst>
                  <a:ext uri="{0D108BD9-81ED-4DB2-BD59-A6C34878D82A}">
                    <a16:rowId xmlns:a16="http://schemas.microsoft.com/office/drawing/2014/main" val="440020455"/>
                  </a:ext>
                </a:extLst>
              </a:tr>
              <a:tr h="576232">
                <a:tc>
                  <a:txBody>
                    <a:bodyPr/>
                    <a:lstStyle/>
                    <a:p>
                      <a:pPr algn="l" rtl="0" fontAlgn="base"/>
                      <a:r>
                        <a:rPr lang="en-US" sz="1400" b="1" i="0" dirty="0">
                          <a:solidFill>
                            <a:srgbClr val="000000"/>
                          </a:solidFill>
                          <a:effectLst/>
                          <a:latin typeface="Calibri" panose="020F0502020204030204" pitchFamily="34" charset="0"/>
                        </a:rPr>
                        <a:t>ENV​</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a:txBody>
                    <a:bodyPr/>
                    <a:lstStyle/>
                    <a:p>
                      <a:pPr algn="l" rtl="0" fontAlgn="base"/>
                      <a:r>
                        <a:rPr lang="en-US" sz="1400" b="0" i="0">
                          <a:solidFill>
                            <a:srgbClr val="000000"/>
                          </a:solidFill>
                          <a:effectLst/>
                          <a:latin typeface="Calibri" panose="020F0502020204030204" pitchFamily="34" charset="0"/>
                        </a:rPr>
                        <a:t>sets the environment variable &lt;key&gt; to the value &lt;value&gt;​</a:t>
                      </a:r>
                      <a:endParaRPr lang="en-US" b="0" i="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6714009"/>
                  </a:ext>
                </a:extLst>
              </a:tr>
              <a:tr h="659059">
                <a:tc>
                  <a:txBody>
                    <a:bodyPr/>
                    <a:lstStyle/>
                    <a:p>
                      <a:pPr algn="l" rtl="0" fontAlgn="base"/>
                      <a:r>
                        <a:rPr lang="en-US" sz="1400" b="1" i="0" dirty="0">
                          <a:solidFill>
                            <a:srgbClr val="000000"/>
                          </a:solidFill>
                          <a:effectLst/>
                          <a:latin typeface="Calibri" panose="020F0502020204030204" pitchFamily="34" charset="0"/>
                        </a:rPr>
                        <a:t>EXPOSE​</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a:txBody>
                    <a:bodyPr/>
                    <a:lstStyle/>
                    <a:p>
                      <a:pPr algn="l" rtl="0" fontAlgn="base"/>
                      <a:r>
                        <a:rPr lang="en-US" sz="1400" b="0" i="0">
                          <a:solidFill>
                            <a:srgbClr val="000000"/>
                          </a:solidFill>
                          <a:effectLst/>
                          <a:latin typeface="Calibri" panose="020F0502020204030204" pitchFamily="34" charset="0"/>
                        </a:rPr>
                        <a:t>Exposes a network (TCP or UDP) port​</a:t>
                      </a:r>
                      <a:endParaRPr lang="en-US" b="0" i="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23128557"/>
                  </a:ext>
                </a:extLst>
              </a:tr>
              <a:tr h="576232">
                <a:tc>
                  <a:txBody>
                    <a:bodyPr/>
                    <a:lstStyle/>
                    <a:p>
                      <a:pPr algn="l" rtl="0" fontAlgn="base"/>
                      <a:r>
                        <a:rPr lang="en-US" sz="1400" b="1" i="0" dirty="0">
                          <a:solidFill>
                            <a:srgbClr val="000000"/>
                          </a:solidFill>
                          <a:effectLst/>
                          <a:latin typeface="Calibri" panose="020F0502020204030204" pitchFamily="34" charset="0"/>
                        </a:rPr>
                        <a:t>LABEL​</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a:txBody>
                    <a:bodyPr/>
                    <a:lstStyle/>
                    <a:p>
                      <a:pPr algn="l" rtl="0" fontAlgn="base"/>
                      <a:r>
                        <a:rPr lang="en-US" sz="1400" b="0" i="0">
                          <a:solidFill>
                            <a:srgbClr val="000000"/>
                          </a:solidFill>
                          <a:effectLst/>
                          <a:latin typeface="Calibri" panose="020F0502020204030204" pitchFamily="34" charset="0"/>
                        </a:rPr>
                        <a:t>adds metadata to an image (key-value)​</a:t>
                      </a:r>
                      <a:endParaRPr lang="en-US" b="0" i="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92923801"/>
                  </a:ext>
                </a:extLst>
              </a:tr>
              <a:tr h="576232">
                <a:tc>
                  <a:txBody>
                    <a:bodyPr/>
                    <a:lstStyle/>
                    <a:p>
                      <a:pPr algn="l" rtl="0" fontAlgn="base"/>
                      <a:r>
                        <a:rPr lang="en-US" sz="1400" b="1" i="0" dirty="0">
                          <a:solidFill>
                            <a:srgbClr val="000000"/>
                          </a:solidFill>
                          <a:effectLst/>
                          <a:latin typeface="Calibri" panose="020F0502020204030204" pitchFamily="34" charset="0"/>
                        </a:rPr>
                        <a:t>STOPSIGNAL​</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a:txBody>
                    <a:bodyPr/>
                    <a:lstStyle/>
                    <a:p>
                      <a:pPr algn="l" rtl="0" fontAlgn="base"/>
                      <a:r>
                        <a:rPr lang="en-US" sz="1400" b="0" i="0" dirty="0">
                          <a:solidFill>
                            <a:srgbClr val="000000"/>
                          </a:solidFill>
                          <a:effectLst/>
                          <a:latin typeface="Calibri" panose="020F0502020204030204" pitchFamily="34" charset="0"/>
                        </a:rPr>
                        <a:t>sets the system call signal that will be sent to the container to exit​</a:t>
                      </a:r>
                      <a:endParaRPr lang="en-US" b="0"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62582472"/>
                  </a:ext>
                </a:extLst>
              </a:tr>
            </a:tbl>
          </a:graphicData>
        </a:graphic>
      </p:graphicFrame>
    </p:spTree>
    <p:extLst>
      <p:ext uri="{BB962C8B-B14F-4D97-AF65-F5344CB8AC3E}">
        <p14:creationId xmlns:p14="http://schemas.microsoft.com/office/powerpoint/2010/main" val="3069822508"/>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77DD2A41-1C45-66A7-8A9F-B3D89B21A945}"/>
              </a:ext>
            </a:extLst>
          </p:cNvPr>
          <p:cNvGraphicFramePr>
            <a:graphicFrameLocks noGrp="1"/>
          </p:cNvGraphicFramePr>
          <p:nvPr>
            <p:extLst>
              <p:ext uri="{D42A27DB-BD31-4B8C-83A1-F6EECF244321}">
                <p14:modId xmlns:p14="http://schemas.microsoft.com/office/powerpoint/2010/main" val="2974516325"/>
              </p:ext>
            </p:extLst>
          </p:nvPr>
        </p:nvGraphicFramePr>
        <p:xfrm>
          <a:off x="819150" y="1200150"/>
          <a:ext cx="10001250" cy="4819052"/>
        </p:xfrm>
        <a:graphic>
          <a:graphicData uri="http://schemas.openxmlformats.org/drawingml/2006/table">
            <a:tbl>
              <a:tblPr/>
              <a:tblGrid>
                <a:gridCol w="1682721">
                  <a:extLst>
                    <a:ext uri="{9D8B030D-6E8A-4147-A177-3AD203B41FA5}">
                      <a16:colId xmlns:a16="http://schemas.microsoft.com/office/drawing/2014/main" val="4168016371"/>
                    </a:ext>
                  </a:extLst>
                </a:gridCol>
                <a:gridCol w="8318529">
                  <a:extLst>
                    <a:ext uri="{9D8B030D-6E8A-4147-A177-3AD203B41FA5}">
                      <a16:colId xmlns:a16="http://schemas.microsoft.com/office/drawing/2014/main" val="2428322810"/>
                    </a:ext>
                  </a:extLst>
                </a:gridCol>
              </a:tblGrid>
              <a:tr h="451283">
                <a:tc>
                  <a:txBody>
                    <a:bodyPr/>
                    <a:lstStyle/>
                    <a:p>
                      <a:pPr algn="ctr" rtl="0" fontAlgn="base"/>
                      <a:r>
                        <a:rPr lang="en-US" sz="1800" b="1" i="0">
                          <a:solidFill>
                            <a:srgbClr val="FFFFFF"/>
                          </a:solidFill>
                          <a:effectLst/>
                          <a:latin typeface="Calibri" panose="020F0502020204030204" pitchFamily="34" charset="0"/>
                        </a:rPr>
                        <a:t>COMMAND​</a:t>
                      </a:r>
                      <a:endParaRPr lang="en-US" sz="2400" b="1" i="0">
                        <a:solidFill>
                          <a:srgbClr val="FFFFFF"/>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solidFill>
                      <a:schemeClr val="accent5">
                        <a:lumMod val="75000"/>
                      </a:schemeClr>
                    </a:solidFill>
                  </a:tcPr>
                </a:tc>
                <a:tc>
                  <a:txBody>
                    <a:bodyPr/>
                    <a:lstStyle/>
                    <a:p>
                      <a:pPr algn="ctr" rtl="0" fontAlgn="base"/>
                      <a:r>
                        <a:rPr lang="en-US" sz="1800" b="1" i="0" dirty="0">
                          <a:solidFill>
                            <a:srgbClr val="FFFFFF"/>
                          </a:solidFill>
                          <a:effectLst/>
                          <a:latin typeface="Calibri" panose="020F0502020204030204" pitchFamily="34" charset="0"/>
                        </a:rPr>
                        <a:t>DESCRIPTION​</a:t>
                      </a:r>
                      <a:endParaRPr lang="en-US" sz="2400" b="1" i="0" dirty="0">
                        <a:solidFill>
                          <a:srgbClr val="FFFFFF"/>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613259361"/>
                  </a:ext>
                </a:extLst>
              </a:tr>
              <a:tr h="1966825">
                <a:tc>
                  <a:txBody>
                    <a:bodyPr/>
                    <a:lstStyle/>
                    <a:p>
                      <a:pPr algn="l" rtl="0" fontAlgn="base"/>
                      <a:r>
                        <a:rPr lang="en-US" sz="1400" b="1" i="0" dirty="0">
                          <a:solidFill>
                            <a:srgbClr val="000000"/>
                          </a:solidFill>
                          <a:effectLst/>
                          <a:latin typeface="Calibri" panose="020F0502020204030204" pitchFamily="34" charset="0"/>
                        </a:rPr>
                        <a:t>CMD​</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a:txBody>
                    <a:bodyPr/>
                    <a:lstStyle/>
                    <a:p>
                      <a:pPr algn="l" rtl="0" fontAlgn="base"/>
                      <a:r>
                        <a:rPr lang="en-US" sz="1400" b="0" i="0">
                          <a:solidFill>
                            <a:srgbClr val="000000"/>
                          </a:solidFill>
                          <a:effectLst/>
                          <a:latin typeface="Calibri" panose="020F0502020204030204" pitchFamily="34" charset="0"/>
                        </a:rPr>
                        <a:t>The main purpose of a CMD is to provide defaults for an executing container. ​</a:t>
                      </a:r>
                      <a:endParaRPr lang="en-US" b="0" i="0">
                        <a:solidFill>
                          <a:srgbClr val="000000"/>
                        </a:solidFill>
                        <a:effectLst/>
                      </a:endParaRPr>
                    </a:p>
                    <a:p>
                      <a:pPr algn="l" rtl="0" fontAlgn="base"/>
                      <a:r>
                        <a:rPr lang="en-US" sz="1400" b="0" i="0">
                          <a:solidFill>
                            <a:srgbClr val="000000"/>
                          </a:solidFill>
                          <a:effectLst/>
                          <a:latin typeface="Calibri" panose="020F0502020204030204" pitchFamily="34" charset="0"/>
                        </a:rPr>
                        <a:t>​</a:t>
                      </a:r>
                      <a:endParaRPr lang="en-US" b="0" i="0">
                        <a:solidFill>
                          <a:srgbClr val="000000"/>
                        </a:solidFill>
                        <a:effectLst/>
                      </a:endParaRPr>
                    </a:p>
                    <a:p>
                      <a:pPr algn="l" rtl="0" fontAlgn="base"/>
                      <a:r>
                        <a:rPr lang="en-US" sz="1400" b="0" i="0">
                          <a:solidFill>
                            <a:srgbClr val="000000"/>
                          </a:solidFill>
                          <a:effectLst/>
                          <a:latin typeface="Calibri" panose="020F0502020204030204" pitchFamily="34" charset="0"/>
                        </a:rPr>
                        <a:t>CMD ["executable","param1","param2"] (exec form, this is the preferred form) ​</a:t>
                      </a:r>
                      <a:endParaRPr lang="en-US" b="0" i="0">
                        <a:solidFill>
                          <a:srgbClr val="000000"/>
                        </a:solidFill>
                        <a:effectLst/>
                      </a:endParaRPr>
                    </a:p>
                    <a:p>
                      <a:pPr algn="l" rtl="0" fontAlgn="base"/>
                      <a:r>
                        <a:rPr lang="en-US" sz="1400" b="0" i="0">
                          <a:solidFill>
                            <a:srgbClr val="000000"/>
                          </a:solidFill>
                          <a:effectLst/>
                          <a:latin typeface="Calibri" panose="020F0502020204030204" pitchFamily="34" charset="0"/>
                        </a:rPr>
                        <a:t>CMD ["param1","param2"] (as default parameters to ENTRYPOINT) ​</a:t>
                      </a:r>
                      <a:endParaRPr lang="en-US" b="0" i="0">
                        <a:solidFill>
                          <a:srgbClr val="000000"/>
                        </a:solidFill>
                        <a:effectLst/>
                      </a:endParaRPr>
                    </a:p>
                    <a:p>
                      <a:pPr algn="l" rtl="0" fontAlgn="base"/>
                      <a:r>
                        <a:rPr lang="en-US" sz="1400" b="0" i="0">
                          <a:solidFill>
                            <a:srgbClr val="000000"/>
                          </a:solidFill>
                          <a:effectLst/>
                          <a:latin typeface="Calibri" panose="020F0502020204030204" pitchFamily="34" charset="0"/>
                        </a:rPr>
                        <a:t>CMD command param1 param2 (shell form)​</a:t>
                      </a:r>
                      <a:endParaRPr lang="en-US" b="0" i="0">
                        <a:solidFill>
                          <a:srgbClr val="000000"/>
                        </a:solidFill>
                        <a:effectLst/>
                      </a:endParaRPr>
                    </a:p>
                    <a:p>
                      <a:pPr algn="l" rtl="0" fontAlgn="base"/>
                      <a:r>
                        <a:rPr lang="en-US" sz="1400" b="0" i="0">
                          <a:solidFill>
                            <a:srgbClr val="00B0F0"/>
                          </a:solidFill>
                          <a:effectLst/>
                          <a:latin typeface="Calibri" panose="020F0502020204030204" pitchFamily="34" charset="0"/>
                        </a:rPr>
                        <a:t>​</a:t>
                      </a:r>
                      <a:endParaRPr lang="en-US" b="0" i="0">
                        <a:solidFill>
                          <a:srgbClr val="000000"/>
                        </a:solidFill>
                        <a:effectLst/>
                      </a:endParaRPr>
                    </a:p>
                    <a:p>
                      <a:pPr algn="l" rtl="0" fontAlgn="base"/>
                      <a:r>
                        <a:rPr lang="en-US" sz="1400" b="0" i="0">
                          <a:solidFill>
                            <a:srgbClr val="000000"/>
                          </a:solidFill>
                          <a:effectLst/>
                          <a:latin typeface="Calibri" panose="020F0502020204030204" pitchFamily="34" charset="0"/>
                        </a:rPr>
                        <a:t>CMD ["nginx", "-g", "daemon off;"]​</a:t>
                      </a:r>
                      <a:endParaRPr lang="en-US" b="0" i="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9545144"/>
                  </a:ext>
                </a:extLst>
              </a:tr>
              <a:tr h="907765">
                <a:tc>
                  <a:txBody>
                    <a:bodyPr/>
                    <a:lstStyle/>
                    <a:p>
                      <a:pPr algn="l" rtl="0" fontAlgn="base"/>
                      <a:r>
                        <a:rPr lang="en-US" sz="1400" b="1" i="0" dirty="0">
                          <a:solidFill>
                            <a:srgbClr val="000000"/>
                          </a:solidFill>
                          <a:effectLst/>
                          <a:latin typeface="Calibri" panose="020F0502020204030204" pitchFamily="34" charset="0"/>
                        </a:rPr>
                        <a:t>RUN​</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a:txBody>
                    <a:bodyPr/>
                    <a:lstStyle/>
                    <a:p>
                      <a:pPr algn="l" rtl="0" fontAlgn="base"/>
                      <a:r>
                        <a:rPr lang="en-US" sz="1400" b="0" i="0">
                          <a:solidFill>
                            <a:srgbClr val="000000"/>
                          </a:solidFill>
                          <a:effectLst/>
                          <a:latin typeface="Calibri" panose="020F0502020204030204" pitchFamily="34" charset="0"/>
                        </a:rPr>
                        <a:t>The RUN instruction will execute any commands in a new layer on top of the current image and commit the results. The resulting committed image will be used for the next step in the Dockerfile.​</a:t>
                      </a:r>
                      <a:endParaRPr lang="en-US" b="0" i="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32363342"/>
                  </a:ext>
                </a:extLst>
              </a:tr>
              <a:tr h="425089">
                <a:tc>
                  <a:txBody>
                    <a:bodyPr/>
                    <a:lstStyle/>
                    <a:p>
                      <a:pPr algn="l" rtl="0" fontAlgn="base"/>
                      <a:r>
                        <a:rPr lang="en-US" sz="1400" b="1" i="0" dirty="0">
                          <a:solidFill>
                            <a:srgbClr val="000000"/>
                          </a:solidFill>
                          <a:effectLst/>
                          <a:latin typeface="Calibri" panose="020F0502020204030204" pitchFamily="34" charset="0"/>
                        </a:rPr>
                        <a:t>USER​</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a:txBody>
                    <a:bodyPr/>
                    <a:lstStyle/>
                    <a:p>
                      <a:pPr algn="l" rtl="0" fontAlgn="base"/>
                      <a:r>
                        <a:rPr lang="en-US" sz="1400" b="0" i="0">
                          <a:solidFill>
                            <a:srgbClr val="000000"/>
                          </a:solidFill>
                          <a:effectLst/>
                          <a:latin typeface="Calibri" panose="020F0502020204030204" pitchFamily="34" charset="0"/>
                        </a:rPr>
                        <a:t>sets the user name (or UID) and optionally the user group (or GID)​</a:t>
                      </a:r>
                      <a:endParaRPr lang="en-US" b="0" i="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5226992"/>
                  </a:ext>
                </a:extLst>
              </a:tr>
              <a:tr h="643001">
                <a:tc>
                  <a:txBody>
                    <a:bodyPr/>
                    <a:lstStyle/>
                    <a:p>
                      <a:pPr algn="l" rtl="0" fontAlgn="base"/>
                      <a:r>
                        <a:rPr lang="en-US" sz="1400" b="1" i="0" dirty="0">
                          <a:solidFill>
                            <a:srgbClr val="000000"/>
                          </a:solidFill>
                          <a:effectLst/>
                          <a:latin typeface="Calibri" panose="020F0502020204030204" pitchFamily="34" charset="0"/>
                        </a:rPr>
                        <a:t>VOLUME​</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a:txBody>
                    <a:bodyPr/>
                    <a:lstStyle/>
                    <a:p>
                      <a:pPr algn="l" rtl="0" fontAlgn="base"/>
                      <a:r>
                        <a:rPr lang="en-US" sz="1400" b="0" i="0">
                          <a:solidFill>
                            <a:srgbClr val="000000"/>
                          </a:solidFill>
                          <a:effectLst/>
                          <a:latin typeface="Calibri" panose="020F0502020204030204" pitchFamily="34" charset="0"/>
                        </a:rPr>
                        <a:t>creates a mount point with the specified name and marks it as holding externally mounted volumes from native host or other containers.​</a:t>
                      </a:r>
                      <a:endParaRPr lang="en-US" b="0" i="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06749715"/>
                  </a:ext>
                </a:extLst>
              </a:tr>
              <a:tr h="425089">
                <a:tc>
                  <a:txBody>
                    <a:bodyPr/>
                    <a:lstStyle/>
                    <a:p>
                      <a:pPr algn="l" rtl="0" fontAlgn="base"/>
                      <a:r>
                        <a:rPr lang="en-US" sz="1400" b="1" i="0" dirty="0">
                          <a:solidFill>
                            <a:srgbClr val="000000"/>
                          </a:solidFill>
                          <a:effectLst/>
                          <a:latin typeface="Calibri" panose="020F0502020204030204" pitchFamily="34" charset="0"/>
                        </a:rPr>
                        <a:t>WORKDIR​</a:t>
                      </a:r>
                      <a:endParaRPr lang="en-US" b="1"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tc>
                  <a:txBody>
                    <a:bodyPr/>
                    <a:lstStyle/>
                    <a:p>
                      <a:pPr algn="l" rtl="0" fontAlgn="base"/>
                      <a:r>
                        <a:rPr lang="en-US" sz="1400" b="0" i="0" dirty="0">
                          <a:solidFill>
                            <a:srgbClr val="000000"/>
                          </a:solidFill>
                          <a:effectLst/>
                          <a:latin typeface="Calibri" panose="020F0502020204030204" pitchFamily="34" charset="0"/>
                        </a:rPr>
                        <a:t>sets the working directory for any RUN, CMD, ENTRYPOINT, COPY and ADD​</a:t>
                      </a:r>
                      <a:endParaRPr lang="en-US" b="0" i="0" dirty="0">
                        <a:solidFill>
                          <a:srgbClr val="000000"/>
                        </a:solidFill>
                        <a:effectLst/>
                      </a:endParaRPr>
                    </a:p>
                  </a:txBody>
                  <a:tcPr>
                    <a:lnL w="11640" cap="flat" cmpd="sng" algn="ctr">
                      <a:solidFill>
                        <a:srgbClr val="000000"/>
                      </a:solidFill>
                      <a:prstDash val="solid"/>
                      <a:round/>
                      <a:headEnd type="none" w="med" len="med"/>
                      <a:tailEnd type="none" w="med" len="med"/>
                    </a:lnL>
                    <a:lnR w="11640" cap="flat" cmpd="sng" algn="ctr">
                      <a:solidFill>
                        <a:srgbClr val="000000"/>
                      </a:solidFill>
                      <a:prstDash val="solid"/>
                      <a:round/>
                      <a:headEnd type="none" w="med" len="med"/>
                      <a:tailEnd type="none" w="med" len="med"/>
                    </a:lnR>
                    <a:lnT w="11640" cap="flat" cmpd="sng" algn="ctr">
                      <a:solidFill>
                        <a:srgbClr val="000000"/>
                      </a:solidFill>
                      <a:prstDash val="solid"/>
                      <a:round/>
                      <a:headEnd type="none" w="med" len="med"/>
                      <a:tailEnd type="none" w="med" len="med"/>
                    </a:lnT>
                    <a:lnB w="1164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5551771"/>
                  </a:ext>
                </a:extLst>
              </a:tr>
            </a:tbl>
          </a:graphicData>
        </a:graphic>
      </p:graphicFrame>
    </p:spTree>
    <p:extLst>
      <p:ext uri="{BB962C8B-B14F-4D97-AF65-F5344CB8AC3E}">
        <p14:creationId xmlns:p14="http://schemas.microsoft.com/office/powerpoint/2010/main" val="1294469216"/>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4" name="Picture 4" descr="Docker Tips And Best Practices - meirg">
            <a:extLst>
              <a:ext uri="{FF2B5EF4-FFF2-40B4-BE49-F238E27FC236}">
                <a16:creationId xmlns:a16="http://schemas.microsoft.com/office/drawing/2014/main" id="{BE63E391-8FFE-0B98-007C-0FE5D89C6A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25034"/>
            <a:ext cx="12192000" cy="541813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898A09A-7ADC-C812-749A-44E9ACC97217}"/>
              </a:ext>
            </a:extLst>
          </p:cNvPr>
          <p:cNvSpPr txBox="1"/>
          <p:nvPr/>
        </p:nvSpPr>
        <p:spPr>
          <a:xfrm>
            <a:off x="647700" y="1225034"/>
            <a:ext cx="6096000" cy="615553"/>
          </a:xfrm>
          <a:prstGeom prst="rect">
            <a:avLst/>
          </a:prstGeom>
          <a:noFill/>
        </p:spPr>
        <p:txBody>
          <a:bodyPr wrap="square">
            <a:spAutoFit/>
          </a:bodyPr>
          <a:lstStyle/>
          <a:p>
            <a:pPr algn="l" fontAlgn="base"/>
            <a:r>
              <a:rPr lang="en-GB" sz="3400" b="1" dirty="0">
                <a:solidFill>
                  <a:srgbClr val="0070C0"/>
                </a:solidFill>
                <a:latin typeface="source-serif-pro"/>
              </a:rPr>
              <a:t>Best Practices</a:t>
            </a:r>
          </a:p>
        </p:txBody>
      </p:sp>
      <p:grpSp>
        <p:nvGrpSpPr>
          <p:cNvPr id="5" name="Group">
            <a:extLst>
              <a:ext uri="{FF2B5EF4-FFF2-40B4-BE49-F238E27FC236}">
                <a16:creationId xmlns:a16="http://schemas.microsoft.com/office/drawing/2014/main" id="{242A9864-895F-5727-CE2A-A824CDFAE168}"/>
              </a:ext>
            </a:extLst>
          </p:cNvPr>
          <p:cNvGrpSpPr/>
          <p:nvPr/>
        </p:nvGrpSpPr>
        <p:grpSpPr>
          <a:xfrm>
            <a:off x="1396726" y="2105978"/>
            <a:ext cx="1092749" cy="140249"/>
            <a:chOff x="0" y="0"/>
            <a:chExt cx="2185496" cy="280495"/>
          </a:xfrm>
          <a:solidFill>
            <a:srgbClr val="3C74FF"/>
          </a:solidFill>
        </p:grpSpPr>
        <p:sp>
          <p:nvSpPr>
            <p:cNvPr id="6" name="Circle">
              <a:extLst>
                <a:ext uri="{FF2B5EF4-FFF2-40B4-BE49-F238E27FC236}">
                  <a16:creationId xmlns:a16="http://schemas.microsoft.com/office/drawing/2014/main" id="{043E83CD-056B-945A-D8B3-09CA26E5FE2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sp>
          <p:nvSpPr>
            <p:cNvPr id="7" name="Circle">
              <a:extLst>
                <a:ext uri="{FF2B5EF4-FFF2-40B4-BE49-F238E27FC236}">
                  <a16:creationId xmlns:a16="http://schemas.microsoft.com/office/drawing/2014/main" id="{998B8271-021A-7FC2-A8BA-47142016EBBC}"/>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8" name="Circle">
              <a:extLst>
                <a:ext uri="{FF2B5EF4-FFF2-40B4-BE49-F238E27FC236}">
                  <a16:creationId xmlns:a16="http://schemas.microsoft.com/office/drawing/2014/main" id="{32AC8FF1-D068-33E7-180E-0B475A716201}"/>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9" name="Circle">
              <a:extLst>
                <a:ext uri="{FF2B5EF4-FFF2-40B4-BE49-F238E27FC236}">
                  <a16:creationId xmlns:a16="http://schemas.microsoft.com/office/drawing/2014/main" id="{2B94DB47-D29A-BBAC-EDCD-B671C887096C}"/>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Tree>
    <p:extLst>
      <p:ext uri="{BB962C8B-B14F-4D97-AF65-F5344CB8AC3E}">
        <p14:creationId xmlns:p14="http://schemas.microsoft.com/office/powerpoint/2010/main" val="47651691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19DC5D82-0D8E-40FC-7869-EC6B6C2B54A8}"/>
              </a:ext>
            </a:extLst>
          </p:cNvPr>
          <p:cNvSpPr txBox="1"/>
          <p:nvPr/>
        </p:nvSpPr>
        <p:spPr>
          <a:xfrm>
            <a:off x="983043" y="833557"/>
            <a:ext cx="9273414" cy="1661993"/>
          </a:xfrm>
          <a:prstGeom prst="rect">
            <a:avLst/>
          </a:prstGeom>
          <a:noFill/>
        </p:spPr>
        <p:txBody>
          <a:bodyPr wrap="square" rtlCol="0">
            <a:spAutoFit/>
          </a:bodyPr>
          <a:lstStyle/>
          <a:p>
            <a:r>
              <a:rPr lang="en-US" sz="3400" b="1" dirty="0">
                <a:solidFill>
                  <a:srgbClr val="0070C0"/>
                </a:solidFill>
                <a:latin typeface="source-serif-pro"/>
              </a:rPr>
              <a:t>Docker elements: </a:t>
            </a:r>
            <a:r>
              <a:rPr lang="en-US" sz="3400" b="1" dirty="0" err="1">
                <a:solidFill>
                  <a:srgbClr val="0070C0"/>
                </a:solidFill>
                <a:latin typeface="source-serif-pro"/>
              </a:rPr>
              <a:t>Dockerfile</a:t>
            </a:r>
            <a:r>
              <a:rPr lang="en-US" sz="3400" b="1" dirty="0">
                <a:solidFill>
                  <a:srgbClr val="0070C0"/>
                </a:solidFill>
                <a:latin typeface="source-serif-pro"/>
              </a:rPr>
              <a:t>, Image, Container</a:t>
            </a:r>
          </a:p>
          <a:p>
            <a:endParaRPr lang="en-US" sz="3400" b="1" dirty="0">
              <a:solidFill>
                <a:srgbClr val="0070C0"/>
              </a:solidFill>
              <a:latin typeface="source-serif-pro"/>
            </a:endParaRPr>
          </a:p>
          <a:p>
            <a:endParaRPr lang="en-RO" sz="3400" dirty="0">
              <a:solidFill>
                <a:srgbClr val="0070C0"/>
              </a:solidFill>
            </a:endParaRPr>
          </a:p>
        </p:txBody>
      </p:sp>
      <p:grpSp>
        <p:nvGrpSpPr>
          <p:cNvPr id="2" name="Group">
            <a:extLst>
              <a:ext uri="{FF2B5EF4-FFF2-40B4-BE49-F238E27FC236}">
                <a16:creationId xmlns:a16="http://schemas.microsoft.com/office/drawing/2014/main" id="{CEEBE1C1-D820-FEB2-92DF-101DF289C7A2}"/>
              </a:ext>
            </a:extLst>
          </p:cNvPr>
          <p:cNvGrpSpPr/>
          <p:nvPr/>
        </p:nvGrpSpPr>
        <p:grpSpPr>
          <a:xfrm>
            <a:off x="2106375" y="1664553"/>
            <a:ext cx="1092749" cy="140249"/>
            <a:chOff x="0" y="0"/>
            <a:chExt cx="2185496" cy="280495"/>
          </a:xfrm>
          <a:solidFill>
            <a:srgbClr val="3C74FF"/>
          </a:solidFill>
        </p:grpSpPr>
        <p:sp>
          <p:nvSpPr>
            <p:cNvPr id="3" name="Circle">
              <a:extLst>
                <a:ext uri="{FF2B5EF4-FFF2-40B4-BE49-F238E27FC236}">
                  <a16:creationId xmlns:a16="http://schemas.microsoft.com/office/drawing/2014/main" id="{BA6DB6A9-C9F1-FF8D-DB35-D3FA865CCD1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4" name="Circle">
              <a:extLst>
                <a:ext uri="{FF2B5EF4-FFF2-40B4-BE49-F238E27FC236}">
                  <a16:creationId xmlns:a16="http://schemas.microsoft.com/office/drawing/2014/main" id="{392B7330-BA20-1CD5-3C2E-41C6BA3C0995}"/>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sp>
          <p:nvSpPr>
            <p:cNvPr id="5" name="Circle">
              <a:extLst>
                <a:ext uri="{FF2B5EF4-FFF2-40B4-BE49-F238E27FC236}">
                  <a16:creationId xmlns:a16="http://schemas.microsoft.com/office/drawing/2014/main" id="{C65D7A49-9B43-6518-A6E8-27E569EBA72C}"/>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6" name="Circle">
              <a:extLst>
                <a:ext uri="{FF2B5EF4-FFF2-40B4-BE49-F238E27FC236}">
                  <a16:creationId xmlns:a16="http://schemas.microsoft.com/office/drawing/2014/main" id="{FB4B24C9-9B6E-1E11-0762-965440AF6804}"/>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7" name="Picture 2" descr="Docker objects ">
            <a:extLst>
              <a:ext uri="{FF2B5EF4-FFF2-40B4-BE49-F238E27FC236}">
                <a16:creationId xmlns:a16="http://schemas.microsoft.com/office/drawing/2014/main" id="{8E21C706-CF96-75FA-9518-111A2F079BB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2748" b="27491"/>
          <a:stretch/>
        </p:blipFill>
        <p:spPr bwMode="auto">
          <a:xfrm>
            <a:off x="918178" y="2914650"/>
            <a:ext cx="10355644" cy="2343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1503048"/>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2" descr="0c1d0c4e 406c 468c b6ba b71ac68b9c84">
            <a:extLst>
              <a:ext uri="{FF2B5EF4-FFF2-40B4-BE49-F238E27FC236}">
                <a16:creationId xmlns:a16="http://schemas.microsoft.com/office/drawing/2014/main" id="{4F3D61A4-CF3B-CAE3-10FE-432DDA3832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0450" y="1104900"/>
            <a:ext cx="10071100" cy="464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7277499"/>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descr="A1b36f64 1a30 45bf 8fcd 4f88437c189e">
            <a:extLst>
              <a:ext uri="{FF2B5EF4-FFF2-40B4-BE49-F238E27FC236}">
                <a16:creationId xmlns:a16="http://schemas.microsoft.com/office/drawing/2014/main" id="{96128A32-9874-19BF-C530-074DBF75F3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0450" y="1689100"/>
            <a:ext cx="10071100" cy="3479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2004487"/>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2" descr="363961a4 005e 46fc 963b f7b690be12ef">
            <a:extLst>
              <a:ext uri="{FF2B5EF4-FFF2-40B4-BE49-F238E27FC236}">
                <a16:creationId xmlns:a16="http://schemas.microsoft.com/office/drawing/2014/main" id="{0DDF3290-3FD9-C25F-8263-D1FE63BABC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7750" y="1117600"/>
            <a:ext cx="10096500" cy="4622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27167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2" descr="F336014d d2aa 4c1b a2bd e1d5d6ed0d93">
            <a:extLst>
              <a:ext uri="{FF2B5EF4-FFF2-40B4-BE49-F238E27FC236}">
                <a16:creationId xmlns:a16="http://schemas.microsoft.com/office/drawing/2014/main" id="{1945AA8F-2864-6731-CE44-8BC62F05A0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7750" y="1606550"/>
            <a:ext cx="10096500" cy="3644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936969"/>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descr="9d991da9 bdb9 4108 8b36 296a5a3772aa">
            <a:extLst>
              <a:ext uri="{FF2B5EF4-FFF2-40B4-BE49-F238E27FC236}">
                <a16:creationId xmlns:a16="http://schemas.microsoft.com/office/drawing/2014/main" id="{ADD1C713-B36F-BEEF-01AF-D753AFAA41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050" y="1168400"/>
            <a:ext cx="10121900" cy="452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613990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Picture 2" descr="97ec1992 f0df 4c8f 82a0 e177c230e5c5">
            <a:extLst>
              <a:ext uri="{FF2B5EF4-FFF2-40B4-BE49-F238E27FC236}">
                <a16:creationId xmlns:a16="http://schemas.microsoft.com/office/drawing/2014/main" id="{AE36856D-43EF-96F4-995A-3AAF5EFFF1A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789"/>
          <a:stretch/>
        </p:blipFill>
        <p:spPr bwMode="auto">
          <a:xfrm>
            <a:off x="1041400" y="1181100"/>
            <a:ext cx="9321800" cy="449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5123195"/>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2" descr="Best Practices When It Comes to Writing Docker Related Files — Nick  Janetakis">
            <a:extLst>
              <a:ext uri="{FF2B5EF4-FFF2-40B4-BE49-F238E27FC236}">
                <a16:creationId xmlns:a16="http://schemas.microsoft.com/office/drawing/2014/main" id="{2EFD97FF-6BDB-9972-6433-6BD751E1D0A8}"/>
              </a:ext>
            </a:extLst>
          </p:cNvPr>
          <p:cNvPicPr>
            <a:picLocks noChangeAspect="1" noChangeArrowheads="1"/>
          </p:cNvPicPr>
          <p:nvPr/>
        </p:nvPicPr>
        <p:blipFill>
          <a:blip r:embed="rId2">
            <a:alphaModFix amt="28000"/>
            <a:extLst>
              <a:ext uri="{28A0092B-C50C-407E-A947-70E740481C1C}">
                <a14:useLocalDpi xmlns:a14="http://schemas.microsoft.com/office/drawing/2010/main" val="0"/>
              </a:ext>
            </a:extLst>
          </a:blip>
          <a:srcRect/>
          <a:stretch>
            <a:fillRect/>
          </a:stretch>
        </p:blipFill>
        <p:spPr bwMode="auto">
          <a:xfrm>
            <a:off x="4030744" y="2266950"/>
            <a:ext cx="6827755" cy="38417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9CC4DFD-B41F-764E-AD73-DD612E6A6A55}"/>
              </a:ext>
            </a:extLst>
          </p:cNvPr>
          <p:cNvSpPr txBox="1"/>
          <p:nvPr/>
        </p:nvSpPr>
        <p:spPr>
          <a:xfrm>
            <a:off x="982744" y="1559064"/>
            <a:ext cx="6096000" cy="1015663"/>
          </a:xfrm>
          <a:prstGeom prst="rect">
            <a:avLst/>
          </a:prstGeom>
          <a:noFill/>
        </p:spPr>
        <p:txBody>
          <a:bodyPr wrap="square">
            <a:spAutoFit/>
          </a:bodyPr>
          <a:lstStyle/>
          <a:p>
            <a:pPr algn="l" fontAlgn="base"/>
            <a:r>
              <a:rPr lang="en-GB" sz="6000" b="1" dirty="0">
                <a:solidFill>
                  <a:srgbClr val="0070C0"/>
                </a:solidFill>
                <a:latin typeface="source-serif-pro"/>
              </a:rPr>
              <a:t>Thank you!</a:t>
            </a:r>
          </a:p>
        </p:txBody>
      </p:sp>
    </p:spTree>
    <p:extLst>
      <p:ext uri="{BB962C8B-B14F-4D97-AF65-F5344CB8AC3E}">
        <p14:creationId xmlns:p14="http://schemas.microsoft.com/office/powerpoint/2010/main" val="99908103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descr="Build - Free buildings icons">
            <a:extLst>
              <a:ext uri="{FF2B5EF4-FFF2-40B4-BE49-F238E27FC236}">
                <a16:creationId xmlns:a16="http://schemas.microsoft.com/office/drawing/2014/main" id="{750FE326-47BE-F476-4645-F83408037E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3363" y="1597800"/>
            <a:ext cx="1831200" cy="1831200"/>
          </a:xfrm>
          <a:prstGeom prst="rect">
            <a:avLst/>
          </a:prstGeom>
          <a:noFill/>
          <a:extLst>
            <a:ext uri="{909E8E84-426E-40DD-AFC4-6F175D3DCCD1}">
              <a14:hiddenFill xmlns:a14="http://schemas.microsoft.com/office/drawing/2010/main">
                <a:solidFill>
                  <a:srgbClr val="FFFFFF"/>
                </a:solidFill>
              </a14:hiddenFill>
            </a:ext>
          </a:extLst>
        </p:spPr>
      </p:pic>
      <p:pic>
        <p:nvPicPr>
          <p:cNvPr id="3090" name="Picture 18" descr="Building-Construction Icons - Free SVG &amp; PNG Building-Construction Images -  Noun Project">
            <a:extLst>
              <a:ext uri="{FF2B5EF4-FFF2-40B4-BE49-F238E27FC236}">
                <a16:creationId xmlns:a16="http://schemas.microsoft.com/office/drawing/2014/main" id="{AFA19CA2-ECCD-F989-B352-C9CC809B6A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8414" y="1477150"/>
            <a:ext cx="1951850" cy="1951850"/>
          </a:xfrm>
          <a:prstGeom prst="rect">
            <a:avLst/>
          </a:prstGeom>
          <a:noFill/>
          <a:extLst>
            <a:ext uri="{909E8E84-426E-40DD-AFC4-6F175D3DCCD1}">
              <a14:hiddenFill xmlns:a14="http://schemas.microsoft.com/office/drawing/2010/main">
                <a:solidFill>
                  <a:srgbClr val="FFFFFF"/>
                </a:solidFill>
              </a14:hiddenFill>
            </a:ext>
          </a:extLst>
        </p:spPr>
      </p:pic>
      <p:pic>
        <p:nvPicPr>
          <p:cNvPr id="3094" name="Picture 22" descr="Building Department | longbeachcity">
            <a:extLst>
              <a:ext uri="{FF2B5EF4-FFF2-40B4-BE49-F238E27FC236}">
                <a16:creationId xmlns:a16="http://schemas.microsoft.com/office/drawing/2014/main" id="{EF578F78-BA2F-E1D5-7132-EDA6957CABA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06912" y="460770"/>
            <a:ext cx="4019550" cy="4019550"/>
          </a:xfrm>
          <a:prstGeom prst="rect">
            <a:avLst/>
          </a:prstGeom>
          <a:noFill/>
          <a:extLst>
            <a:ext uri="{909E8E84-426E-40DD-AFC4-6F175D3DCCD1}">
              <a14:hiddenFill xmlns:a14="http://schemas.microsoft.com/office/drawing/2010/main">
                <a:solidFill>
                  <a:srgbClr val="FFFFFF"/>
                </a:solidFill>
              </a14:hiddenFill>
            </a:ext>
          </a:extLst>
        </p:spPr>
      </p:pic>
      <p:pic>
        <p:nvPicPr>
          <p:cNvPr id="3096" name="Picture 24" descr="Automating deployment of a Dockerized Python app to Docker Hub | CircleCI">
            <a:extLst>
              <a:ext uri="{FF2B5EF4-FFF2-40B4-BE49-F238E27FC236}">
                <a16:creationId xmlns:a16="http://schemas.microsoft.com/office/drawing/2014/main" id="{81533981-10A3-7098-EC6A-7F1281DB99F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5967" r="76974" b="26763"/>
          <a:stretch/>
        </p:blipFill>
        <p:spPr bwMode="auto">
          <a:xfrm>
            <a:off x="728458" y="3707202"/>
            <a:ext cx="1709022" cy="197346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4" descr="Automating deployment of a Dockerized Python app to Docker Hub | CircleCI">
            <a:extLst>
              <a:ext uri="{FF2B5EF4-FFF2-40B4-BE49-F238E27FC236}">
                <a16:creationId xmlns:a16="http://schemas.microsoft.com/office/drawing/2014/main" id="{86587940-EDB1-F8E9-92D9-CD86AD7C7702}"/>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70833" t="26491" b="28226"/>
          <a:stretch/>
        </p:blipFill>
        <p:spPr bwMode="auto">
          <a:xfrm>
            <a:off x="8243888" y="3824356"/>
            <a:ext cx="2000248" cy="174688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4" descr="Automating deployment of a Dockerized Python app to Docker Hub | CircleCI">
            <a:extLst>
              <a:ext uri="{FF2B5EF4-FFF2-40B4-BE49-F238E27FC236}">
                <a16:creationId xmlns:a16="http://schemas.microsoft.com/office/drawing/2014/main" id="{D91988E6-2F16-0915-3808-356DA5B048AE}"/>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7720" t="23238" r="39254" b="26860"/>
          <a:stretch/>
        </p:blipFill>
        <p:spPr bwMode="auto">
          <a:xfrm>
            <a:off x="4689867" y="3597777"/>
            <a:ext cx="1618858" cy="1973466"/>
          </a:xfrm>
          <a:prstGeom prst="rect">
            <a:avLst/>
          </a:prstGeom>
          <a:noFill/>
          <a:extLst>
            <a:ext uri="{909E8E84-426E-40DD-AFC4-6F175D3DCCD1}">
              <a14:hiddenFill xmlns:a14="http://schemas.microsoft.com/office/drawing/2010/main">
                <a:solidFill>
                  <a:srgbClr val="FFFFFF"/>
                </a:solidFill>
              </a14:hiddenFill>
            </a:ext>
          </a:extLst>
        </p:spPr>
      </p:pic>
      <p:pic>
        <p:nvPicPr>
          <p:cNvPr id="3098" name="Picture 26" descr="Automating deployment of a Dockerized Python app to Docker Hub | CircleCI">
            <a:extLst>
              <a:ext uri="{FF2B5EF4-FFF2-40B4-BE49-F238E27FC236}">
                <a16:creationId xmlns:a16="http://schemas.microsoft.com/office/drawing/2014/main" id="{2E5870E5-4D7E-5785-AF14-ADC98AB259B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2944" t="23249" r="60810" b="39762"/>
          <a:stretch/>
        </p:blipFill>
        <p:spPr bwMode="auto">
          <a:xfrm>
            <a:off x="2766484" y="2753310"/>
            <a:ext cx="1429804" cy="1831200"/>
          </a:xfrm>
          <a:prstGeom prst="rect">
            <a:avLst/>
          </a:prstGeom>
          <a:noFill/>
          <a:extLst>
            <a:ext uri="{909E8E84-426E-40DD-AFC4-6F175D3DCCD1}">
              <a14:hiddenFill xmlns:a14="http://schemas.microsoft.com/office/drawing/2010/main">
                <a:solidFill>
                  <a:srgbClr val="FFFFFF"/>
                </a:solidFill>
              </a14:hiddenFill>
            </a:ext>
          </a:extLst>
        </p:spPr>
      </p:pic>
      <p:pic>
        <p:nvPicPr>
          <p:cNvPr id="3100" name="Picture 28" descr="Automating deployment of a Dockerized Python app to Docker Hub | CircleCI">
            <a:extLst>
              <a:ext uri="{FF2B5EF4-FFF2-40B4-BE49-F238E27FC236}">
                <a16:creationId xmlns:a16="http://schemas.microsoft.com/office/drawing/2014/main" id="{0C6F9776-0588-827E-C71B-637A2E000F9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57118" t="23333" r="28456" b="41389"/>
          <a:stretch/>
        </p:blipFill>
        <p:spPr bwMode="auto">
          <a:xfrm>
            <a:off x="6695449" y="2849160"/>
            <a:ext cx="1191875" cy="163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1302054"/>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574627" y="618601"/>
            <a:ext cx="4405769" cy="553998"/>
          </a:xfrm>
          <a:prstGeom prst="rect">
            <a:avLst/>
          </a:prstGeom>
          <a:noFill/>
        </p:spPr>
        <p:txBody>
          <a:bodyPr wrap="square">
            <a:spAutoFit/>
          </a:bodyPr>
          <a:lstStyle/>
          <a:p>
            <a:pPr algn="l" fontAlgn="base"/>
            <a:r>
              <a:rPr lang="en-GB" sz="3000" b="1" i="0" dirty="0">
                <a:solidFill>
                  <a:srgbClr val="0070C0"/>
                </a:solidFill>
                <a:effectLst/>
                <a:latin typeface="-apple-system"/>
              </a:rPr>
              <a:t>What is Docker File</a:t>
            </a:r>
          </a:p>
        </p:txBody>
      </p:sp>
      <p:grpSp>
        <p:nvGrpSpPr>
          <p:cNvPr id="9" name="Group">
            <a:extLst>
              <a:ext uri="{FF2B5EF4-FFF2-40B4-BE49-F238E27FC236}">
                <a16:creationId xmlns:a16="http://schemas.microsoft.com/office/drawing/2014/main" id="{2987328D-EA59-A6D3-A81C-A4D4AB96D2B6}"/>
              </a:ext>
            </a:extLst>
          </p:cNvPr>
          <p:cNvGrpSpPr/>
          <p:nvPr/>
        </p:nvGrpSpPr>
        <p:grpSpPr>
          <a:xfrm>
            <a:off x="1453114" y="1420742"/>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
        <p:nvSpPr>
          <p:cNvPr id="7" name="TextBox 6">
            <a:extLst>
              <a:ext uri="{FF2B5EF4-FFF2-40B4-BE49-F238E27FC236}">
                <a16:creationId xmlns:a16="http://schemas.microsoft.com/office/drawing/2014/main" id="{A845B498-AFE3-D74F-087F-9D8444ABE495}"/>
              </a:ext>
            </a:extLst>
          </p:cNvPr>
          <p:cNvSpPr txBox="1"/>
          <p:nvPr/>
        </p:nvSpPr>
        <p:spPr>
          <a:xfrm>
            <a:off x="353568" y="2049948"/>
            <a:ext cx="4405768" cy="1077218"/>
          </a:xfrm>
          <a:prstGeom prst="rect">
            <a:avLst/>
          </a:prstGeom>
          <a:noFill/>
        </p:spPr>
        <p:txBody>
          <a:bodyPr wrap="square">
            <a:spAutoFit/>
          </a:bodyPr>
          <a:lstStyle/>
          <a:p>
            <a:r>
              <a:rPr lang="en-GB" sz="1600" dirty="0">
                <a:solidFill>
                  <a:schemeClr val="tx1">
                    <a:lumMod val="75000"/>
                    <a:lumOff val="25000"/>
                  </a:schemeClr>
                </a:solidFill>
              </a:rPr>
              <a:t>A </a:t>
            </a:r>
            <a:r>
              <a:rPr lang="en-GB" sz="1600" b="1" dirty="0" err="1">
                <a:solidFill>
                  <a:schemeClr val="tx1">
                    <a:lumMod val="75000"/>
                    <a:lumOff val="25000"/>
                  </a:schemeClr>
                </a:solidFill>
              </a:rPr>
              <a:t>Dockerfile</a:t>
            </a:r>
            <a:r>
              <a:rPr lang="en-GB" sz="1600" dirty="0">
                <a:solidFill>
                  <a:schemeClr val="tx1">
                    <a:lumMod val="75000"/>
                    <a:lumOff val="25000"/>
                  </a:schemeClr>
                </a:solidFill>
              </a:rPr>
              <a:t> is simply a text-based file with no file extension that contains a script of instructions. Docker uses this script to build a container image.</a:t>
            </a:r>
            <a:endParaRPr lang="en-MD" sz="1600" dirty="0">
              <a:solidFill>
                <a:schemeClr val="tx1">
                  <a:lumMod val="75000"/>
                  <a:lumOff val="25000"/>
                </a:schemeClr>
              </a:solidFill>
            </a:endParaRPr>
          </a:p>
          <a:p>
            <a:endParaRPr lang="en-GB" sz="1600" dirty="0"/>
          </a:p>
        </p:txBody>
      </p:sp>
      <p:pic>
        <p:nvPicPr>
          <p:cNvPr id="9218" name="Picture 2" descr="Docker Objects. Dockerfile | by Bikram | Medium">
            <a:extLst>
              <a:ext uri="{FF2B5EF4-FFF2-40B4-BE49-F238E27FC236}">
                <a16:creationId xmlns:a16="http://schemas.microsoft.com/office/drawing/2014/main" id="{4EE0D1D5-4DAF-E061-830A-FD5472F5BC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6700"/>
          <a:stretch/>
        </p:blipFill>
        <p:spPr bwMode="auto">
          <a:xfrm>
            <a:off x="1117753" y="3354417"/>
            <a:ext cx="1940723" cy="296405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6CC7514-1495-0B0D-A85C-4B8E987C03E5}"/>
              </a:ext>
            </a:extLst>
          </p:cNvPr>
          <p:cNvSpPr txBox="1"/>
          <p:nvPr/>
        </p:nvSpPr>
        <p:spPr>
          <a:xfrm>
            <a:off x="5056596" y="895600"/>
            <a:ext cx="6714119" cy="5724644"/>
          </a:xfrm>
          <a:prstGeom prst="rect">
            <a:avLst/>
          </a:prstGeom>
          <a:noFill/>
        </p:spPr>
        <p:txBody>
          <a:bodyPr wrap="square">
            <a:spAutoFit/>
          </a:bodyPr>
          <a:lstStyle/>
          <a:p>
            <a:r>
              <a:rPr lang="en-MD" sz="1600" dirty="0">
                <a:solidFill>
                  <a:schemeClr val="accent6">
                    <a:lumMod val="50000"/>
                  </a:schemeClr>
                </a:solidFill>
                <a:latin typeface="Inconsolata" pitchFamily="49" charset="77"/>
                <a:ea typeface="Inconsolata" pitchFamily="49" charset="77"/>
              </a:rPr>
              <a:t># Use an official Python runtime as the base image</a:t>
            </a:r>
          </a:p>
          <a:p>
            <a:r>
              <a:rPr lang="en-MD" sz="1600" dirty="0">
                <a:latin typeface="Inconsolata" pitchFamily="49" charset="77"/>
                <a:ea typeface="Inconsolata" pitchFamily="49" charset="77"/>
              </a:rPr>
              <a:t>FROM python:3.8</a:t>
            </a:r>
          </a:p>
          <a:p>
            <a:endParaRPr lang="en-MD" sz="1600" dirty="0">
              <a:latin typeface="Inconsolata" pitchFamily="49" charset="77"/>
              <a:ea typeface="Inconsolata" pitchFamily="49" charset="77"/>
            </a:endParaRPr>
          </a:p>
          <a:p>
            <a:r>
              <a:rPr lang="en-MD" sz="1600" dirty="0">
                <a:solidFill>
                  <a:schemeClr val="accent6">
                    <a:lumMod val="50000"/>
                  </a:schemeClr>
                </a:solidFill>
                <a:latin typeface="Inconsolata" pitchFamily="49" charset="77"/>
                <a:ea typeface="Inconsolata" pitchFamily="49" charset="77"/>
              </a:rPr>
              <a:t># Set the working directory inside the container</a:t>
            </a:r>
          </a:p>
          <a:p>
            <a:r>
              <a:rPr lang="en-MD" sz="1600" dirty="0">
                <a:latin typeface="Inconsolata" pitchFamily="49" charset="77"/>
                <a:ea typeface="Inconsolata" pitchFamily="49" charset="77"/>
              </a:rPr>
              <a:t>WORKDIR /app</a:t>
            </a:r>
          </a:p>
          <a:p>
            <a:endParaRPr lang="en-MD" sz="1600" dirty="0">
              <a:latin typeface="Inconsolata" pitchFamily="49" charset="77"/>
              <a:ea typeface="Inconsolata" pitchFamily="49" charset="77"/>
            </a:endParaRPr>
          </a:p>
          <a:p>
            <a:r>
              <a:rPr lang="en-MD" sz="1600" dirty="0">
                <a:solidFill>
                  <a:schemeClr val="accent6">
                    <a:lumMod val="50000"/>
                  </a:schemeClr>
                </a:solidFill>
                <a:latin typeface="Inconsolata" pitchFamily="49" charset="77"/>
                <a:ea typeface="Inconsolata" pitchFamily="49" charset="77"/>
              </a:rPr>
              <a:t># Copy the current directory's contents into the container at /app</a:t>
            </a:r>
          </a:p>
          <a:p>
            <a:r>
              <a:rPr lang="en-MD" sz="1600" dirty="0">
                <a:latin typeface="Inconsolata" pitchFamily="49" charset="77"/>
                <a:ea typeface="Inconsolata" pitchFamily="49" charset="77"/>
              </a:rPr>
              <a:t>COPY . /app</a:t>
            </a:r>
          </a:p>
          <a:p>
            <a:endParaRPr lang="en-MD" sz="1600" dirty="0">
              <a:latin typeface="Inconsolata" pitchFamily="49" charset="77"/>
              <a:ea typeface="Inconsolata" pitchFamily="49" charset="77"/>
            </a:endParaRPr>
          </a:p>
          <a:p>
            <a:r>
              <a:rPr lang="en-MD" sz="1600" dirty="0">
                <a:solidFill>
                  <a:schemeClr val="accent6">
                    <a:lumMod val="50000"/>
                  </a:schemeClr>
                </a:solidFill>
                <a:latin typeface="Inconsolata" pitchFamily="49" charset="77"/>
                <a:ea typeface="Inconsolata" pitchFamily="49" charset="77"/>
              </a:rPr>
              <a:t># Install any needed packages specified in requirements.txt</a:t>
            </a:r>
          </a:p>
          <a:p>
            <a:r>
              <a:rPr lang="en-MD" sz="1600" dirty="0">
                <a:latin typeface="Inconsolata" pitchFamily="49" charset="77"/>
                <a:ea typeface="Inconsolata" pitchFamily="49" charset="77"/>
              </a:rPr>
              <a:t>RUN pip install --trusted-host pypi.python.org -r requirements.txt</a:t>
            </a:r>
          </a:p>
          <a:p>
            <a:endParaRPr lang="en-MD" sz="1600" dirty="0">
              <a:latin typeface="Inconsolata" pitchFamily="49" charset="77"/>
              <a:ea typeface="Inconsolata" pitchFamily="49" charset="77"/>
            </a:endParaRPr>
          </a:p>
          <a:p>
            <a:r>
              <a:rPr lang="en-MD" sz="1600" dirty="0">
                <a:solidFill>
                  <a:schemeClr val="accent6">
                    <a:lumMod val="50000"/>
                  </a:schemeClr>
                </a:solidFill>
                <a:latin typeface="Inconsolata" pitchFamily="49" charset="77"/>
                <a:ea typeface="Inconsolata" pitchFamily="49" charset="77"/>
              </a:rPr>
              <a:t># Make port 80 available to the world outside this container</a:t>
            </a:r>
          </a:p>
          <a:p>
            <a:r>
              <a:rPr lang="en-MD" sz="1600" dirty="0">
                <a:latin typeface="Inconsolata" pitchFamily="49" charset="77"/>
                <a:ea typeface="Inconsolata" pitchFamily="49" charset="77"/>
              </a:rPr>
              <a:t>EXPOSE 80</a:t>
            </a:r>
          </a:p>
          <a:p>
            <a:endParaRPr lang="en-MD" sz="1600" dirty="0">
              <a:latin typeface="Inconsolata" pitchFamily="49" charset="77"/>
              <a:ea typeface="Inconsolata" pitchFamily="49" charset="77"/>
            </a:endParaRPr>
          </a:p>
          <a:p>
            <a:r>
              <a:rPr lang="en-MD" sz="1600" dirty="0">
                <a:solidFill>
                  <a:schemeClr val="accent6">
                    <a:lumMod val="50000"/>
                  </a:schemeClr>
                </a:solidFill>
                <a:latin typeface="Inconsolata" pitchFamily="49" charset="77"/>
                <a:ea typeface="Inconsolata" pitchFamily="49" charset="77"/>
              </a:rPr>
              <a:t># Define environment variable</a:t>
            </a:r>
          </a:p>
          <a:p>
            <a:r>
              <a:rPr lang="en-MD" sz="1600" dirty="0">
                <a:latin typeface="Inconsolata" pitchFamily="49" charset="77"/>
                <a:ea typeface="Inconsolata" pitchFamily="49" charset="77"/>
              </a:rPr>
              <a:t>ENV NAME World</a:t>
            </a:r>
          </a:p>
          <a:p>
            <a:endParaRPr lang="en-MD" sz="1600" dirty="0">
              <a:latin typeface="Inconsolata" pitchFamily="49" charset="77"/>
              <a:ea typeface="Inconsolata" pitchFamily="49" charset="77"/>
            </a:endParaRPr>
          </a:p>
          <a:p>
            <a:r>
              <a:rPr lang="en-MD" sz="1600" dirty="0">
                <a:solidFill>
                  <a:schemeClr val="accent6">
                    <a:lumMod val="50000"/>
                  </a:schemeClr>
                </a:solidFill>
                <a:latin typeface="Inconsolata" pitchFamily="49" charset="77"/>
                <a:ea typeface="Inconsolata" pitchFamily="49" charset="77"/>
              </a:rPr>
              <a:t># Run app.py when the container launches</a:t>
            </a:r>
          </a:p>
          <a:p>
            <a:r>
              <a:rPr lang="en-MD" sz="1600" dirty="0">
                <a:latin typeface="Inconsolata" pitchFamily="49" charset="77"/>
                <a:ea typeface="Inconsolata" pitchFamily="49" charset="77"/>
              </a:rPr>
              <a:t>CMD ["python", "app.py"]</a:t>
            </a:r>
          </a:p>
        </p:txBody>
      </p:sp>
    </p:spTree>
    <p:extLst>
      <p:ext uri="{BB962C8B-B14F-4D97-AF65-F5344CB8AC3E}">
        <p14:creationId xmlns:p14="http://schemas.microsoft.com/office/powerpoint/2010/main" val="2694019261"/>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418395" y="508873"/>
            <a:ext cx="4405769" cy="553998"/>
          </a:xfrm>
          <a:prstGeom prst="rect">
            <a:avLst/>
          </a:prstGeom>
          <a:noFill/>
        </p:spPr>
        <p:txBody>
          <a:bodyPr wrap="square">
            <a:spAutoFit/>
          </a:bodyPr>
          <a:lstStyle/>
          <a:p>
            <a:pPr algn="l" fontAlgn="base"/>
            <a:r>
              <a:rPr lang="en-GB" sz="3000" b="1" i="0" dirty="0">
                <a:solidFill>
                  <a:srgbClr val="0070C0"/>
                </a:solidFill>
                <a:effectLst/>
                <a:latin typeface="-apple-system"/>
              </a:rPr>
              <a:t>What is Docker </a:t>
            </a:r>
            <a:r>
              <a:rPr lang="en-GB" sz="3000" b="1" dirty="0">
                <a:solidFill>
                  <a:srgbClr val="0070C0"/>
                </a:solidFill>
                <a:latin typeface="-apple-system"/>
              </a:rPr>
              <a:t>Image</a:t>
            </a:r>
            <a:endParaRPr lang="en-GB" sz="3000" b="1" i="0" dirty="0">
              <a:solidFill>
                <a:srgbClr val="0070C0"/>
              </a:solidFill>
              <a:effectLst/>
              <a:latin typeface="-apple-system"/>
            </a:endParaRPr>
          </a:p>
        </p:txBody>
      </p:sp>
      <p:grpSp>
        <p:nvGrpSpPr>
          <p:cNvPr id="9" name="Group">
            <a:extLst>
              <a:ext uri="{FF2B5EF4-FFF2-40B4-BE49-F238E27FC236}">
                <a16:creationId xmlns:a16="http://schemas.microsoft.com/office/drawing/2014/main" id="{2987328D-EA59-A6D3-A81C-A4D4AB96D2B6}"/>
              </a:ext>
            </a:extLst>
          </p:cNvPr>
          <p:cNvGrpSpPr/>
          <p:nvPr/>
        </p:nvGrpSpPr>
        <p:grpSpPr>
          <a:xfrm>
            <a:off x="1528530" y="1286630"/>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10244" name="Picture 4" descr="What Are Docker Image Layers? | Packagecloud Blog">
            <a:extLst>
              <a:ext uri="{FF2B5EF4-FFF2-40B4-BE49-F238E27FC236}">
                <a16:creationId xmlns:a16="http://schemas.microsoft.com/office/drawing/2014/main" id="{7A1361B3-7A83-F51F-7E72-6F0266E4352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607"/>
          <a:stretch/>
        </p:blipFill>
        <p:spPr bwMode="auto">
          <a:xfrm>
            <a:off x="0" y="1943100"/>
            <a:ext cx="6877602" cy="423457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D88D664-3CC7-7FCF-8732-E5DF51459F57}"/>
              </a:ext>
            </a:extLst>
          </p:cNvPr>
          <p:cNvSpPr txBox="1"/>
          <p:nvPr/>
        </p:nvSpPr>
        <p:spPr>
          <a:xfrm>
            <a:off x="6096000" y="2339370"/>
            <a:ext cx="5588817" cy="1569660"/>
          </a:xfrm>
          <a:prstGeom prst="rect">
            <a:avLst/>
          </a:prstGeom>
          <a:noFill/>
        </p:spPr>
        <p:txBody>
          <a:bodyPr wrap="square">
            <a:spAutoFit/>
          </a:bodyPr>
          <a:lstStyle/>
          <a:p>
            <a:r>
              <a:rPr lang="en-GB" sz="1600" b="1" dirty="0"/>
              <a:t>Images</a:t>
            </a:r>
            <a:r>
              <a:rPr lang="en-GB" sz="1600" dirty="0"/>
              <a:t> are read-only </a:t>
            </a:r>
            <a:r>
              <a:rPr lang="en-GB" sz="1600" b="1" dirty="0"/>
              <a:t>blueprints</a:t>
            </a:r>
            <a:r>
              <a:rPr lang="en-GB" sz="1600" dirty="0"/>
              <a:t> that include container-creation instructions. </a:t>
            </a:r>
          </a:p>
          <a:p>
            <a:r>
              <a:rPr lang="en-GB" sz="1600" dirty="0"/>
              <a:t>An </a:t>
            </a:r>
            <a:r>
              <a:rPr lang="en-GB" sz="1600" b="1" dirty="0"/>
              <a:t>image</a:t>
            </a:r>
            <a:r>
              <a:rPr lang="en-GB" sz="1600" dirty="0"/>
              <a:t> is made up of numerous stacks, similar to the layers in a photo editor, each of which changes something in the surroundings. Images include the </a:t>
            </a:r>
            <a:r>
              <a:rPr lang="en-GB" sz="1600" b="1" dirty="0"/>
              <a:t>application’s code</a:t>
            </a:r>
            <a:r>
              <a:rPr lang="en-GB" sz="1600" dirty="0"/>
              <a:t>, or </a:t>
            </a:r>
            <a:r>
              <a:rPr lang="en-GB" sz="1600" b="1" dirty="0"/>
              <a:t>binary</a:t>
            </a:r>
            <a:r>
              <a:rPr lang="en-GB" sz="1600" dirty="0"/>
              <a:t>, </a:t>
            </a:r>
            <a:r>
              <a:rPr lang="en-GB" sz="1600" b="1" dirty="0"/>
              <a:t>runtimes</a:t>
            </a:r>
            <a:r>
              <a:rPr lang="en-GB" sz="1600" dirty="0"/>
              <a:t>, </a:t>
            </a:r>
            <a:r>
              <a:rPr lang="en-GB" sz="1600" b="1" dirty="0"/>
              <a:t>libraries</a:t>
            </a:r>
            <a:r>
              <a:rPr lang="en-GB" sz="1600" dirty="0"/>
              <a:t>, and other </a:t>
            </a:r>
            <a:r>
              <a:rPr lang="en-GB" sz="1600" b="1" dirty="0"/>
              <a:t>filesystem</a:t>
            </a:r>
            <a:r>
              <a:rPr lang="en-GB" sz="1600" dirty="0"/>
              <a:t> items.</a:t>
            </a:r>
            <a:endParaRPr lang="en-MD" sz="1600" dirty="0"/>
          </a:p>
        </p:txBody>
      </p:sp>
    </p:spTree>
    <p:extLst>
      <p:ext uri="{BB962C8B-B14F-4D97-AF65-F5344CB8AC3E}">
        <p14:creationId xmlns:p14="http://schemas.microsoft.com/office/powerpoint/2010/main" val="289548315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574627" y="618601"/>
            <a:ext cx="4405769" cy="553998"/>
          </a:xfrm>
          <a:prstGeom prst="rect">
            <a:avLst/>
          </a:prstGeom>
          <a:noFill/>
        </p:spPr>
        <p:txBody>
          <a:bodyPr wrap="square">
            <a:spAutoFit/>
          </a:bodyPr>
          <a:lstStyle/>
          <a:p>
            <a:pPr algn="l" fontAlgn="base"/>
            <a:r>
              <a:rPr lang="en-GB" sz="3000" b="1" i="0" dirty="0">
                <a:solidFill>
                  <a:srgbClr val="0070C0"/>
                </a:solidFill>
                <a:effectLst/>
                <a:latin typeface="-apple-system"/>
              </a:rPr>
              <a:t>Docker </a:t>
            </a:r>
            <a:r>
              <a:rPr lang="en-GB" sz="3000" b="1" dirty="0">
                <a:solidFill>
                  <a:srgbClr val="0070C0"/>
                </a:solidFill>
                <a:latin typeface="-apple-system"/>
              </a:rPr>
              <a:t>Image Layers</a:t>
            </a:r>
            <a:endParaRPr lang="en-GB" sz="3000" b="1" i="0" dirty="0">
              <a:solidFill>
                <a:srgbClr val="0070C0"/>
              </a:solidFill>
              <a:effectLst/>
              <a:latin typeface="-apple-system"/>
            </a:endParaRPr>
          </a:p>
        </p:txBody>
      </p:sp>
      <p:grpSp>
        <p:nvGrpSpPr>
          <p:cNvPr id="9" name="Group">
            <a:extLst>
              <a:ext uri="{FF2B5EF4-FFF2-40B4-BE49-F238E27FC236}">
                <a16:creationId xmlns:a16="http://schemas.microsoft.com/office/drawing/2014/main" id="{2987328D-EA59-A6D3-A81C-A4D4AB96D2B6}"/>
              </a:ext>
            </a:extLst>
          </p:cNvPr>
          <p:cNvGrpSpPr/>
          <p:nvPr/>
        </p:nvGrpSpPr>
        <p:grpSpPr>
          <a:xfrm>
            <a:off x="1453114" y="1420742"/>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8194" name="Picture 2" descr="Layers | Docker Documentation">
            <a:extLst>
              <a:ext uri="{FF2B5EF4-FFF2-40B4-BE49-F238E27FC236}">
                <a16:creationId xmlns:a16="http://schemas.microsoft.com/office/drawing/2014/main" id="{FF314D5D-D57D-84DC-84E6-BF016C1D20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634" y="2245207"/>
            <a:ext cx="10103885" cy="399419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39F3525-6974-29B3-AEBD-3CB2771919E8}"/>
              </a:ext>
            </a:extLst>
          </p:cNvPr>
          <p:cNvSpPr txBox="1"/>
          <p:nvPr/>
        </p:nvSpPr>
        <p:spPr>
          <a:xfrm>
            <a:off x="1295634" y="1809135"/>
            <a:ext cx="7763022" cy="369332"/>
          </a:xfrm>
          <a:prstGeom prst="rect">
            <a:avLst/>
          </a:prstGeom>
          <a:noFill/>
        </p:spPr>
        <p:txBody>
          <a:bodyPr wrap="square">
            <a:spAutoFit/>
          </a:bodyPr>
          <a:lstStyle/>
          <a:p>
            <a:r>
              <a:rPr lang="en-GB" sz="1800" dirty="0"/>
              <a:t>A docker image is just a bunch of loosely-</a:t>
            </a:r>
            <a:r>
              <a:rPr lang="en-GB" dirty="0"/>
              <a:t>co</a:t>
            </a:r>
            <a:r>
              <a:rPr lang="en-GB" sz="1800" dirty="0"/>
              <a:t>nnected read-only layers</a:t>
            </a:r>
            <a:endParaRPr lang="en-MD" dirty="0"/>
          </a:p>
        </p:txBody>
      </p:sp>
    </p:spTree>
    <p:extLst>
      <p:ext uri="{BB962C8B-B14F-4D97-AF65-F5344CB8AC3E}">
        <p14:creationId xmlns:p14="http://schemas.microsoft.com/office/powerpoint/2010/main" val="364365834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574627" y="618601"/>
            <a:ext cx="5862749" cy="553998"/>
          </a:xfrm>
          <a:prstGeom prst="rect">
            <a:avLst/>
          </a:prstGeom>
          <a:noFill/>
        </p:spPr>
        <p:txBody>
          <a:bodyPr wrap="square">
            <a:spAutoFit/>
          </a:bodyPr>
          <a:lstStyle/>
          <a:p>
            <a:pPr algn="l" fontAlgn="base"/>
            <a:r>
              <a:rPr lang="en-GB" sz="3000" b="1" i="0" dirty="0">
                <a:solidFill>
                  <a:srgbClr val="0070C0"/>
                </a:solidFill>
                <a:effectLst/>
                <a:latin typeface="-apple-system"/>
              </a:rPr>
              <a:t>Docker </a:t>
            </a:r>
            <a:r>
              <a:rPr lang="en-GB" sz="3000" b="1" dirty="0">
                <a:solidFill>
                  <a:srgbClr val="0070C0"/>
                </a:solidFill>
                <a:latin typeface="-apple-system"/>
              </a:rPr>
              <a:t>Image Layers</a:t>
            </a:r>
            <a:endParaRPr lang="en-GB" sz="3000" b="1" i="0" dirty="0">
              <a:solidFill>
                <a:srgbClr val="0070C0"/>
              </a:solidFill>
              <a:effectLst/>
              <a:latin typeface="-apple-system"/>
            </a:endParaRPr>
          </a:p>
        </p:txBody>
      </p:sp>
      <p:grpSp>
        <p:nvGrpSpPr>
          <p:cNvPr id="9" name="Group">
            <a:extLst>
              <a:ext uri="{FF2B5EF4-FFF2-40B4-BE49-F238E27FC236}">
                <a16:creationId xmlns:a16="http://schemas.microsoft.com/office/drawing/2014/main" id="{2987328D-EA59-A6D3-A81C-A4D4AB96D2B6}"/>
              </a:ext>
            </a:extLst>
          </p:cNvPr>
          <p:cNvGrpSpPr/>
          <p:nvPr/>
        </p:nvGrpSpPr>
        <p:grpSpPr>
          <a:xfrm>
            <a:off x="1453114" y="1420742"/>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pic>
        <p:nvPicPr>
          <p:cNvPr id="7" name="Picture 6" descr="A screenshot of a computer&#10;&#10;Description automatically generated">
            <a:extLst>
              <a:ext uri="{FF2B5EF4-FFF2-40B4-BE49-F238E27FC236}">
                <a16:creationId xmlns:a16="http://schemas.microsoft.com/office/drawing/2014/main" id="{4DBDAA9A-33A5-ABD5-F68C-2340E3163FA8}"/>
              </a:ext>
            </a:extLst>
          </p:cNvPr>
          <p:cNvPicPr>
            <a:picLocks noChangeAspect="1"/>
          </p:cNvPicPr>
          <p:nvPr/>
        </p:nvPicPr>
        <p:blipFill>
          <a:blip r:embed="rId2"/>
          <a:stretch>
            <a:fillRect/>
          </a:stretch>
        </p:blipFill>
        <p:spPr>
          <a:xfrm>
            <a:off x="1574532" y="1914144"/>
            <a:ext cx="9162767" cy="4528168"/>
          </a:xfrm>
          <a:prstGeom prst="rect">
            <a:avLst/>
          </a:prstGeom>
        </p:spPr>
      </p:pic>
    </p:spTree>
    <p:extLst>
      <p:ext uri="{BB962C8B-B14F-4D97-AF65-F5344CB8AC3E}">
        <p14:creationId xmlns:p14="http://schemas.microsoft.com/office/powerpoint/2010/main" val="38175074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8AC3D-9B46-E46E-5C52-83121195CFD9}"/>
              </a:ext>
            </a:extLst>
          </p:cNvPr>
          <p:cNvSpPr txBox="1"/>
          <p:nvPr/>
        </p:nvSpPr>
        <p:spPr>
          <a:xfrm>
            <a:off x="290261" y="455844"/>
            <a:ext cx="5256669" cy="553998"/>
          </a:xfrm>
          <a:prstGeom prst="rect">
            <a:avLst/>
          </a:prstGeom>
          <a:noFill/>
        </p:spPr>
        <p:txBody>
          <a:bodyPr wrap="square">
            <a:spAutoFit/>
          </a:bodyPr>
          <a:lstStyle/>
          <a:p>
            <a:pPr algn="l" fontAlgn="base"/>
            <a:r>
              <a:rPr lang="en-GB" sz="3000" b="1" i="0" dirty="0">
                <a:solidFill>
                  <a:srgbClr val="0070C0"/>
                </a:solidFill>
                <a:effectLst/>
                <a:latin typeface="-apple-system"/>
              </a:rPr>
              <a:t>What is Docker Contain</a:t>
            </a:r>
            <a:r>
              <a:rPr lang="en-GB" sz="3000" b="1" dirty="0">
                <a:solidFill>
                  <a:srgbClr val="0070C0"/>
                </a:solidFill>
                <a:latin typeface="-apple-system"/>
              </a:rPr>
              <a:t>er</a:t>
            </a:r>
            <a:endParaRPr lang="en-GB" sz="3000" b="1" i="0" dirty="0">
              <a:solidFill>
                <a:srgbClr val="0070C0"/>
              </a:solidFill>
              <a:effectLst/>
              <a:latin typeface="-apple-system"/>
            </a:endParaRPr>
          </a:p>
        </p:txBody>
      </p:sp>
      <p:grpSp>
        <p:nvGrpSpPr>
          <p:cNvPr id="9" name="Group">
            <a:extLst>
              <a:ext uri="{FF2B5EF4-FFF2-40B4-BE49-F238E27FC236}">
                <a16:creationId xmlns:a16="http://schemas.microsoft.com/office/drawing/2014/main" id="{2987328D-EA59-A6D3-A81C-A4D4AB96D2B6}"/>
              </a:ext>
            </a:extLst>
          </p:cNvPr>
          <p:cNvGrpSpPr/>
          <p:nvPr/>
        </p:nvGrpSpPr>
        <p:grpSpPr>
          <a:xfrm>
            <a:off x="1717432" y="1179743"/>
            <a:ext cx="1092749" cy="140249"/>
            <a:chOff x="0" y="0"/>
            <a:chExt cx="2185496" cy="280495"/>
          </a:xfrm>
          <a:solidFill>
            <a:srgbClr val="3C74FF"/>
          </a:solidFill>
        </p:grpSpPr>
        <p:sp>
          <p:nvSpPr>
            <p:cNvPr id="10" name="Circle">
              <a:extLst>
                <a:ext uri="{FF2B5EF4-FFF2-40B4-BE49-F238E27FC236}">
                  <a16:creationId xmlns:a16="http://schemas.microsoft.com/office/drawing/2014/main" id="{4B225BAD-B2AD-86DD-6718-B2B68EFA34A8}"/>
                </a:ext>
              </a:extLst>
            </p:cNvPr>
            <p:cNvSpPr/>
            <p:nvPr/>
          </p:nvSpPr>
          <p:spPr>
            <a:xfrm>
              <a:off x="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1" name="Circle">
              <a:extLst>
                <a:ext uri="{FF2B5EF4-FFF2-40B4-BE49-F238E27FC236}">
                  <a16:creationId xmlns:a16="http://schemas.microsoft.com/office/drawing/2014/main" id="{6F6AEA2A-CFA0-C460-38A1-B4DF899C0527}"/>
                </a:ext>
              </a:extLst>
            </p:cNvPr>
            <p:cNvSpPr/>
            <p:nvPr/>
          </p:nvSpPr>
          <p:spPr>
            <a:xfrm>
              <a:off x="63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2" name="Circle">
              <a:extLst>
                <a:ext uri="{FF2B5EF4-FFF2-40B4-BE49-F238E27FC236}">
                  <a16:creationId xmlns:a16="http://schemas.microsoft.com/office/drawing/2014/main" id="{9FBD42E2-A2F6-59BA-99EB-247B4327904D}"/>
                </a:ext>
              </a:extLst>
            </p:cNvPr>
            <p:cNvSpPr/>
            <p:nvPr/>
          </p:nvSpPr>
          <p:spPr>
            <a:xfrm>
              <a:off x="1270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a:p>
          </p:txBody>
        </p:sp>
        <p:sp>
          <p:nvSpPr>
            <p:cNvPr id="13" name="Circle">
              <a:extLst>
                <a:ext uri="{FF2B5EF4-FFF2-40B4-BE49-F238E27FC236}">
                  <a16:creationId xmlns:a16="http://schemas.microsoft.com/office/drawing/2014/main" id="{E7D082E0-12E0-2589-BD2B-DE3ED0A5B94F}"/>
                </a:ext>
              </a:extLst>
            </p:cNvPr>
            <p:cNvSpPr/>
            <p:nvPr/>
          </p:nvSpPr>
          <p:spPr>
            <a:xfrm>
              <a:off x="1905000" y="0"/>
              <a:ext cx="280497" cy="280496"/>
            </a:xfrm>
            <a:prstGeom prst="ellipse">
              <a:avLst/>
            </a:prstGeom>
            <a:grpFill/>
            <a:ln w="12700" cap="flat">
              <a:noFill/>
              <a:miter lim="400000"/>
            </a:ln>
            <a:effectLst/>
          </p:spPr>
          <p:txBody>
            <a:bodyPr wrap="square" lIns="0" tIns="0" rIns="0" bIns="0" numCol="1" anchor="ctr">
              <a:noAutofit/>
            </a:bodyPr>
            <a:lstStyle/>
            <a:p>
              <a:pPr defTabSz="764352">
                <a:defRPr sz="5400">
                  <a:solidFill>
                    <a:srgbClr val="FFFFFF"/>
                  </a:solidFill>
                </a:defRPr>
              </a:pPr>
              <a:endParaRPr sz="2700" dirty="0"/>
            </a:p>
          </p:txBody>
        </p:sp>
      </p:grpSp>
      <p:sp>
        <p:nvSpPr>
          <p:cNvPr id="3" name="TextBox 2">
            <a:extLst>
              <a:ext uri="{FF2B5EF4-FFF2-40B4-BE49-F238E27FC236}">
                <a16:creationId xmlns:a16="http://schemas.microsoft.com/office/drawing/2014/main" id="{3E5BEBD3-1D96-2CBB-1CAE-BCAEF23AFAEB}"/>
              </a:ext>
            </a:extLst>
          </p:cNvPr>
          <p:cNvSpPr txBox="1"/>
          <p:nvPr/>
        </p:nvSpPr>
        <p:spPr>
          <a:xfrm>
            <a:off x="6237887" y="1831497"/>
            <a:ext cx="5820793"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Containers</a:t>
            </a:r>
            <a:r>
              <a:rPr lang="en-US" dirty="0"/>
              <a:t> are compact, virtualized runtime environments used to run applications. Each container is a software package including all of the configuration files, dependencies, system tools, libraries, and source code required to run a certain application. </a:t>
            </a:r>
            <a:endParaRPr lang="en-US" sz="2000" dirty="0"/>
          </a:p>
          <a:p>
            <a:endParaRPr lang="en-US" dirty="0"/>
          </a:p>
          <a:p>
            <a:r>
              <a:rPr lang="en-US" dirty="0"/>
              <a:t>They are </a:t>
            </a:r>
            <a:r>
              <a:rPr lang="en-US" b="1" dirty="0"/>
              <a:t>distinct</a:t>
            </a:r>
            <a:r>
              <a:rPr lang="en-US" dirty="0"/>
              <a:t> from the host and any other instances running on the host. </a:t>
            </a:r>
            <a:endParaRPr lang="en-US" sz="2000" dirty="0">
              <a:solidFill>
                <a:srgbClr val="666666"/>
              </a:solidFill>
              <a:latin typeface="Droid Serif"/>
            </a:endParaRPr>
          </a:p>
        </p:txBody>
      </p:sp>
      <p:pic>
        <p:nvPicPr>
          <p:cNvPr id="5" name="Picture 2" descr="What is Docker and why to use it? Explained for executives. | Accesto Blog">
            <a:extLst>
              <a:ext uri="{FF2B5EF4-FFF2-40B4-BE49-F238E27FC236}">
                <a16:creationId xmlns:a16="http://schemas.microsoft.com/office/drawing/2014/main" id="{092CA1D8-BC96-D1B2-A141-C8C2B0F5578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931" r="14959"/>
          <a:stretch/>
        </p:blipFill>
        <p:spPr bwMode="auto">
          <a:xfrm>
            <a:off x="0" y="1831497"/>
            <a:ext cx="6237887" cy="38467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7824212"/>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15778</TotalTime>
  <Words>2415</Words>
  <Application>Microsoft Macintosh PowerPoint</Application>
  <PresentationFormat>Widescreen</PresentationFormat>
  <Paragraphs>196</Paragraphs>
  <Slides>36</Slides>
  <Notes>15</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36</vt:i4>
      </vt:variant>
    </vt:vector>
  </HeadingPairs>
  <TitlesOfParts>
    <vt:vector size="49" baseType="lpstr">
      <vt:lpstr>Arial Unicode MS</vt:lpstr>
      <vt:lpstr>-apple-system</vt:lpstr>
      <vt:lpstr>Arial</vt:lpstr>
      <vt:lpstr>Calibri</vt:lpstr>
      <vt:lpstr>Calibri Light</vt:lpstr>
      <vt:lpstr>Droid Serif</vt:lpstr>
      <vt:lpstr>Google Sans</vt:lpstr>
      <vt:lpstr>Inconsolata</vt:lpstr>
      <vt:lpstr>Noto Sans JP</vt:lpstr>
      <vt:lpstr>Segoe UI</vt:lpstr>
      <vt:lpstr>source-serif-pro</vt:lpstr>
      <vt:lpstr>Times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Igor Bezu</dc:creator>
  <cp:lastModifiedBy>Veronica Hajdeu</cp:lastModifiedBy>
  <cp:revision>78</cp:revision>
  <dcterms:created xsi:type="dcterms:W3CDTF">2023-08-08T10:36:59Z</dcterms:created>
  <dcterms:modified xsi:type="dcterms:W3CDTF">2023-12-05T08:04:21Z</dcterms:modified>
</cp:coreProperties>
</file>

<file path=docProps/thumbnail.jpeg>
</file>